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376" r:id="rId4"/>
    <p:sldId id="390" r:id="rId5"/>
    <p:sldId id="381" r:id="rId6"/>
    <p:sldId id="377" r:id="rId7"/>
    <p:sldId id="344" r:id="rId8"/>
    <p:sldId id="379" r:id="rId9"/>
    <p:sldId id="380" r:id="rId10"/>
    <p:sldId id="382" r:id="rId11"/>
    <p:sldId id="383" r:id="rId12"/>
    <p:sldId id="384" r:id="rId13"/>
    <p:sldId id="385" r:id="rId14"/>
    <p:sldId id="386" r:id="rId15"/>
    <p:sldId id="387" r:id="rId16"/>
    <p:sldId id="392" r:id="rId17"/>
    <p:sldId id="393" r:id="rId18"/>
    <p:sldId id="394" r:id="rId19"/>
    <p:sldId id="378" r:id="rId20"/>
    <p:sldId id="391" r:id="rId21"/>
    <p:sldId id="345" r:id="rId22"/>
    <p:sldId id="346" r:id="rId23"/>
    <p:sldId id="350" r:id="rId24"/>
    <p:sldId id="347" r:id="rId25"/>
    <p:sldId id="349" r:id="rId26"/>
    <p:sldId id="348" r:id="rId27"/>
    <p:sldId id="351" r:id="rId28"/>
    <p:sldId id="352" r:id="rId29"/>
    <p:sldId id="353" r:id="rId30"/>
    <p:sldId id="354" r:id="rId31"/>
    <p:sldId id="355" r:id="rId32"/>
    <p:sldId id="375" r:id="rId33"/>
    <p:sldId id="371" r:id="rId34"/>
    <p:sldId id="373" r:id="rId35"/>
    <p:sldId id="374" r:id="rId36"/>
    <p:sldId id="372" r:id="rId37"/>
    <p:sldId id="363" r:id="rId38"/>
    <p:sldId id="365" r:id="rId39"/>
    <p:sldId id="366" r:id="rId40"/>
    <p:sldId id="364" r:id="rId41"/>
    <p:sldId id="356" r:id="rId42"/>
    <p:sldId id="369" r:id="rId43"/>
    <p:sldId id="370" r:id="rId44"/>
    <p:sldId id="368" r:id="rId45"/>
    <p:sldId id="367" r:id="rId46"/>
    <p:sldId id="362" r:id="rId47"/>
    <p:sldId id="357" r:id="rId48"/>
    <p:sldId id="359" r:id="rId49"/>
    <p:sldId id="360" r:id="rId50"/>
    <p:sldId id="361" r:id="rId51"/>
    <p:sldId id="35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CA61E8-547E-4A58-AD86-9C10A97D0FA1}">
          <p14:sldIdLst>
            <p14:sldId id="256"/>
            <p14:sldId id="284"/>
            <p14:sldId id="376"/>
            <p14:sldId id="390"/>
            <p14:sldId id="381"/>
            <p14:sldId id="377"/>
            <p14:sldId id="344"/>
            <p14:sldId id="379"/>
            <p14:sldId id="380"/>
          </p14:sldIdLst>
        </p14:section>
        <p14:section name="Implementation" id="{7DC190CB-95AE-4A56-800F-5EDF0F33D6FF}">
          <p14:sldIdLst>
            <p14:sldId id="382"/>
            <p14:sldId id="383"/>
            <p14:sldId id="384"/>
            <p14:sldId id="385"/>
            <p14:sldId id="386"/>
            <p14:sldId id="387"/>
            <p14:sldId id="392"/>
            <p14:sldId id="393"/>
            <p14:sldId id="394"/>
            <p14:sldId id="378"/>
            <p14:sldId id="391"/>
          </p14:sldIdLst>
        </p14:section>
        <p14:section name="Back End Overview" id="{E18F0340-C77A-4003-BA0F-39562A2AFF58}">
          <p14:sldIdLst>
            <p14:sldId id="345"/>
            <p14:sldId id="346"/>
            <p14:sldId id="350"/>
            <p14:sldId id="347"/>
            <p14:sldId id="349"/>
            <p14:sldId id="348"/>
            <p14:sldId id="351"/>
            <p14:sldId id="352"/>
            <p14:sldId id="353"/>
            <p14:sldId id="354"/>
            <p14:sldId id="355"/>
            <p14:sldId id="375"/>
          </p14:sldIdLst>
        </p14:section>
        <p14:section name="Module config" id="{94B4700F-CA77-4917-BFD1-FF7F7BA3FA26}">
          <p14:sldIdLst>
            <p14:sldId id="371"/>
            <p14:sldId id="373"/>
            <p14:sldId id="374"/>
          </p14:sldIdLst>
        </p14:section>
        <p14:section name="Module communication" id="{03B39D4B-58B3-4FBB-8453-3127522586BE}">
          <p14:sldIdLst>
            <p14:sldId id="372"/>
            <p14:sldId id="363"/>
            <p14:sldId id="365"/>
            <p14:sldId id="366"/>
          </p14:sldIdLst>
        </p14:section>
        <p14:section name="Module database" id="{378160A2-9E3E-4C9B-B5B5-4231F467B951}">
          <p14:sldIdLst>
            <p14:sldId id="364"/>
            <p14:sldId id="356"/>
            <p14:sldId id="369"/>
            <p14:sldId id="370"/>
          </p14:sldIdLst>
        </p14:section>
        <p14:section name="Module server" id="{A7DA4ACE-66F2-4AFE-BEF7-3239B8DFD960}">
          <p14:sldIdLst>
            <p14:sldId id="368"/>
            <p14:sldId id="367"/>
            <p14:sldId id="362"/>
            <p14:sldId id="357"/>
            <p14:sldId id="359"/>
          </p14:sldIdLst>
        </p14:section>
        <p14:section name="Anatomy of a Request" id="{D2AE4D7A-727B-4D87-BD97-090A3FE91C05}">
          <p14:sldIdLst>
            <p14:sldId id="360"/>
            <p14:sldId id="361"/>
            <p14:sldId id="3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BAB"/>
    <a:srgbClr val="FFC000"/>
    <a:srgbClr val="FF71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6" autoAdjust="0"/>
    <p:restoredTop sz="94660"/>
  </p:normalViewPr>
  <p:slideViewPr>
    <p:cSldViewPr snapToGrid="0">
      <p:cViewPr varScale="1">
        <p:scale>
          <a:sx n="89" d="100"/>
          <a:sy n="89" d="100"/>
        </p:scale>
        <p:origin x="1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C9218-6C08-59C7-BFF1-988E2011F6F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E9939ED-A22C-2261-3B4D-4DC3201ED0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92EE0B-D8FC-FE0D-53BC-FD5CEFE3A00C}"/>
              </a:ext>
            </a:extLst>
          </p:cNvPr>
          <p:cNvSpPr>
            <a:spLocks noGrp="1"/>
          </p:cNvSpPr>
          <p:nvPr>
            <p:ph type="dt" sz="half" idx="10"/>
          </p:nvPr>
        </p:nvSpPr>
        <p:spPr/>
        <p:txBody>
          <a:bodyPr/>
          <a:lstStyle/>
          <a:p>
            <a:fld id="{1CA99607-6441-44F7-83B2-2963D907D02E}" type="datetimeFigureOut">
              <a:rPr lang="en-US" smtClean="0"/>
              <a:t>4/24/2023</a:t>
            </a:fld>
            <a:endParaRPr lang="en-US"/>
          </a:p>
        </p:txBody>
      </p:sp>
      <p:sp>
        <p:nvSpPr>
          <p:cNvPr id="5" name="Footer Placeholder 4">
            <a:extLst>
              <a:ext uri="{FF2B5EF4-FFF2-40B4-BE49-F238E27FC236}">
                <a16:creationId xmlns:a16="http://schemas.microsoft.com/office/drawing/2014/main" id="{5C967188-D113-0C93-1EEF-122514955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6E31C-4018-6DEF-9121-34B464BA76B4}"/>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82706775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90B0-F3C0-0C37-082C-A9EF3D1132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0B7077-BEDB-7733-4116-E27BCF0770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1DEC8-B08C-9AEA-BB40-5273F0F52663}"/>
              </a:ext>
            </a:extLst>
          </p:cNvPr>
          <p:cNvSpPr>
            <a:spLocks noGrp="1"/>
          </p:cNvSpPr>
          <p:nvPr>
            <p:ph type="dt" sz="half" idx="10"/>
          </p:nvPr>
        </p:nvSpPr>
        <p:spPr/>
        <p:txBody>
          <a:bodyPr/>
          <a:lstStyle/>
          <a:p>
            <a:fld id="{1CA99607-6441-44F7-83B2-2963D907D02E}" type="datetimeFigureOut">
              <a:rPr lang="en-US" smtClean="0"/>
              <a:t>4/24/2023</a:t>
            </a:fld>
            <a:endParaRPr lang="en-US"/>
          </a:p>
        </p:txBody>
      </p:sp>
      <p:sp>
        <p:nvSpPr>
          <p:cNvPr id="5" name="Footer Placeholder 4">
            <a:extLst>
              <a:ext uri="{FF2B5EF4-FFF2-40B4-BE49-F238E27FC236}">
                <a16:creationId xmlns:a16="http://schemas.microsoft.com/office/drawing/2014/main" id="{23E6C284-12B2-1DED-77E4-25DADA879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EF218-C5A5-98DC-793F-38817BABE627}"/>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768971016"/>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232B45-2C97-0AE4-974E-D94721BE51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C25AF4-28FB-8780-FDD7-19CA4CA714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6FBBD-A5EE-5AAC-79F6-F22CBA274F37}"/>
              </a:ext>
            </a:extLst>
          </p:cNvPr>
          <p:cNvSpPr>
            <a:spLocks noGrp="1"/>
          </p:cNvSpPr>
          <p:nvPr>
            <p:ph type="dt" sz="half" idx="10"/>
          </p:nvPr>
        </p:nvSpPr>
        <p:spPr/>
        <p:txBody>
          <a:bodyPr/>
          <a:lstStyle/>
          <a:p>
            <a:fld id="{1CA99607-6441-44F7-83B2-2963D907D02E}" type="datetimeFigureOut">
              <a:rPr lang="en-US" smtClean="0"/>
              <a:t>4/24/2023</a:t>
            </a:fld>
            <a:endParaRPr lang="en-US"/>
          </a:p>
        </p:txBody>
      </p:sp>
      <p:sp>
        <p:nvSpPr>
          <p:cNvPr id="5" name="Footer Placeholder 4">
            <a:extLst>
              <a:ext uri="{FF2B5EF4-FFF2-40B4-BE49-F238E27FC236}">
                <a16:creationId xmlns:a16="http://schemas.microsoft.com/office/drawing/2014/main" id="{C78F0C5E-C995-C60B-A7D3-3A2342260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39B3C-DFEF-7A72-18AE-6D2723E6C1C4}"/>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15254801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AAC-533C-7600-6865-6E4E9081C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E209BD-178C-3CCD-5EEA-8D58671514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6F3AA-E553-29E9-2935-00D20F8EF80B}"/>
              </a:ext>
            </a:extLst>
          </p:cNvPr>
          <p:cNvSpPr>
            <a:spLocks noGrp="1"/>
          </p:cNvSpPr>
          <p:nvPr>
            <p:ph type="dt" sz="half" idx="10"/>
          </p:nvPr>
        </p:nvSpPr>
        <p:spPr/>
        <p:txBody>
          <a:bodyPr/>
          <a:lstStyle/>
          <a:p>
            <a:fld id="{1CA99607-6441-44F7-83B2-2963D907D02E}" type="datetimeFigureOut">
              <a:rPr lang="en-US" smtClean="0"/>
              <a:t>4/24/2023</a:t>
            </a:fld>
            <a:endParaRPr lang="en-US"/>
          </a:p>
        </p:txBody>
      </p:sp>
      <p:sp>
        <p:nvSpPr>
          <p:cNvPr id="5" name="Footer Placeholder 4">
            <a:extLst>
              <a:ext uri="{FF2B5EF4-FFF2-40B4-BE49-F238E27FC236}">
                <a16:creationId xmlns:a16="http://schemas.microsoft.com/office/drawing/2014/main" id="{175AF7EF-05E7-8506-9883-F8CE19FA7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3D3AD-0363-00C3-D6A1-8FA384C32915}"/>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18162736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A37-D2EC-98B0-5DFD-47F0C29B02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5EA29E-73FE-2CE0-EEB2-A1F2D3F114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D289F3-A158-6C15-47E0-47D3A222C7E2}"/>
              </a:ext>
            </a:extLst>
          </p:cNvPr>
          <p:cNvSpPr>
            <a:spLocks noGrp="1"/>
          </p:cNvSpPr>
          <p:nvPr>
            <p:ph type="dt" sz="half" idx="10"/>
          </p:nvPr>
        </p:nvSpPr>
        <p:spPr/>
        <p:txBody>
          <a:bodyPr/>
          <a:lstStyle/>
          <a:p>
            <a:fld id="{1CA99607-6441-44F7-83B2-2963D907D02E}" type="datetimeFigureOut">
              <a:rPr lang="en-US" smtClean="0"/>
              <a:t>4/24/2023</a:t>
            </a:fld>
            <a:endParaRPr lang="en-US"/>
          </a:p>
        </p:txBody>
      </p:sp>
      <p:sp>
        <p:nvSpPr>
          <p:cNvPr id="5" name="Footer Placeholder 4">
            <a:extLst>
              <a:ext uri="{FF2B5EF4-FFF2-40B4-BE49-F238E27FC236}">
                <a16:creationId xmlns:a16="http://schemas.microsoft.com/office/drawing/2014/main" id="{55F5C775-F235-E6A4-17B4-46A1E7B15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53B04-8677-159D-F9E8-B26653D472BB}"/>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55995716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4E88D-1BFF-ABEE-E7E2-6FB7E0D717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F4C5B-8492-BBAC-A519-94D91A0155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FD9F06-152A-2300-412C-058557C21C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10E63E-23DF-9F58-97FD-04C621D07B68}"/>
              </a:ext>
            </a:extLst>
          </p:cNvPr>
          <p:cNvSpPr>
            <a:spLocks noGrp="1"/>
          </p:cNvSpPr>
          <p:nvPr>
            <p:ph type="dt" sz="half" idx="10"/>
          </p:nvPr>
        </p:nvSpPr>
        <p:spPr/>
        <p:txBody>
          <a:bodyPr/>
          <a:lstStyle/>
          <a:p>
            <a:fld id="{1CA99607-6441-44F7-83B2-2963D907D02E}" type="datetimeFigureOut">
              <a:rPr lang="en-US" smtClean="0"/>
              <a:t>4/24/2023</a:t>
            </a:fld>
            <a:endParaRPr lang="en-US"/>
          </a:p>
        </p:txBody>
      </p:sp>
      <p:sp>
        <p:nvSpPr>
          <p:cNvPr id="6" name="Footer Placeholder 5">
            <a:extLst>
              <a:ext uri="{FF2B5EF4-FFF2-40B4-BE49-F238E27FC236}">
                <a16:creationId xmlns:a16="http://schemas.microsoft.com/office/drawing/2014/main" id="{E532456D-21FB-5FAD-0BB9-7FCA3D293C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A69CBF-61DB-2EEE-50B8-2F3E295ED13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76657689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C4846-1B09-5F41-4503-8B2E8F1D2D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F13381-81F3-5859-9967-73F257ADC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6A9797-9B7B-C698-4910-72855DF1D2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16C63E-77A0-2E15-2C33-FAFC543B7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7BF65B-D2CD-92E0-7B10-7BF56401E7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86E409-D598-2E0D-6474-E927A91EEFCD}"/>
              </a:ext>
            </a:extLst>
          </p:cNvPr>
          <p:cNvSpPr>
            <a:spLocks noGrp="1"/>
          </p:cNvSpPr>
          <p:nvPr>
            <p:ph type="dt" sz="half" idx="10"/>
          </p:nvPr>
        </p:nvSpPr>
        <p:spPr/>
        <p:txBody>
          <a:bodyPr/>
          <a:lstStyle/>
          <a:p>
            <a:fld id="{1CA99607-6441-44F7-83B2-2963D907D02E}" type="datetimeFigureOut">
              <a:rPr lang="en-US" smtClean="0"/>
              <a:t>4/24/2023</a:t>
            </a:fld>
            <a:endParaRPr lang="en-US"/>
          </a:p>
        </p:txBody>
      </p:sp>
      <p:sp>
        <p:nvSpPr>
          <p:cNvPr id="8" name="Footer Placeholder 7">
            <a:extLst>
              <a:ext uri="{FF2B5EF4-FFF2-40B4-BE49-F238E27FC236}">
                <a16:creationId xmlns:a16="http://schemas.microsoft.com/office/drawing/2014/main" id="{646E17D7-D6D9-5341-D014-20E0216469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797D03-55F7-5B9A-7276-70985A43FC29}"/>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2998838990"/>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8BE1-4488-4A73-5F9B-8FC1C49D25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2E05C2-D4AE-BAB7-73FB-4C83C0BD7D9C}"/>
              </a:ext>
            </a:extLst>
          </p:cNvPr>
          <p:cNvSpPr>
            <a:spLocks noGrp="1"/>
          </p:cNvSpPr>
          <p:nvPr>
            <p:ph type="dt" sz="half" idx="10"/>
          </p:nvPr>
        </p:nvSpPr>
        <p:spPr/>
        <p:txBody>
          <a:bodyPr/>
          <a:lstStyle/>
          <a:p>
            <a:fld id="{1CA99607-6441-44F7-83B2-2963D907D02E}" type="datetimeFigureOut">
              <a:rPr lang="en-US" smtClean="0"/>
              <a:t>4/24/2023</a:t>
            </a:fld>
            <a:endParaRPr lang="en-US"/>
          </a:p>
        </p:txBody>
      </p:sp>
      <p:sp>
        <p:nvSpPr>
          <p:cNvPr id="4" name="Footer Placeholder 3">
            <a:extLst>
              <a:ext uri="{FF2B5EF4-FFF2-40B4-BE49-F238E27FC236}">
                <a16:creationId xmlns:a16="http://schemas.microsoft.com/office/drawing/2014/main" id="{0E680EC1-5559-4EF7-4FF2-7578D05E25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BF7BFE-6D91-B1CB-753A-9440516B147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73979123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BDA1BD-C866-DC16-5500-0F2ACDBE7E46}"/>
              </a:ext>
            </a:extLst>
          </p:cNvPr>
          <p:cNvSpPr>
            <a:spLocks noGrp="1"/>
          </p:cNvSpPr>
          <p:nvPr>
            <p:ph type="dt" sz="half" idx="10"/>
          </p:nvPr>
        </p:nvSpPr>
        <p:spPr/>
        <p:txBody>
          <a:bodyPr/>
          <a:lstStyle/>
          <a:p>
            <a:fld id="{1CA99607-6441-44F7-83B2-2963D907D02E}" type="datetimeFigureOut">
              <a:rPr lang="en-US" smtClean="0"/>
              <a:t>4/24/2023</a:t>
            </a:fld>
            <a:endParaRPr lang="en-US"/>
          </a:p>
        </p:txBody>
      </p:sp>
      <p:sp>
        <p:nvSpPr>
          <p:cNvPr id="3" name="Footer Placeholder 2">
            <a:extLst>
              <a:ext uri="{FF2B5EF4-FFF2-40B4-BE49-F238E27FC236}">
                <a16:creationId xmlns:a16="http://schemas.microsoft.com/office/drawing/2014/main" id="{341DD825-8291-47E0-A9F6-0C3B894A46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57A466-9403-3674-14F2-E7FC54922BE2}"/>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92241196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1549A-FED3-F0FD-CE6D-96F29A199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7A0909-3B67-056E-2234-3930EB2E49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5D2A53-D359-8903-4FCB-79E84F058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5164F2-D00B-A373-2BA1-DC3A9F389883}"/>
              </a:ext>
            </a:extLst>
          </p:cNvPr>
          <p:cNvSpPr>
            <a:spLocks noGrp="1"/>
          </p:cNvSpPr>
          <p:nvPr>
            <p:ph type="dt" sz="half" idx="10"/>
          </p:nvPr>
        </p:nvSpPr>
        <p:spPr/>
        <p:txBody>
          <a:bodyPr/>
          <a:lstStyle/>
          <a:p>
            <a:fld id="{1CA99607-6441-44F7-83B2-2963D907D02E}" type="datetimeFigureOut">
              <a:rPr lang="en-US" smtClean="0"/>
              <a:t>4/24/2023</a:t>
            </a:fld>
            <a:endParaRPr lang="en-US"/>
          </a:p>
        </p:txBody>
      </p:sp>
      <p:sp>
        <p:nvSpPr>
          <p:cNvPr id="6" name="Footer Placeholder 5">
            <a:extLst>
              <a:ext uri="{FF2B5EF4-FFF2-40B4-BE49-F238E27FC236}">
                <a16:creationId xmlns:a16="http://schemas.microsoft.com/office/drawing/2014/main" id="{F14387A5-CF70-9C2F-D19C-F910D5D763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77159A-E2FC-0A05-01AB-5C2A4F489FB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89741452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CE80-5F6E-71BB-FCAB-9647BA843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764A22-494C-71EA-F440-49B47DA3F4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2EBEEF-559B-EFD6-FCDD-E92108645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33FA6-4945-3C4E-011E-0731E7D85C4C}"/>
              </a:ext>
            </a:extLst>
          </p:cNvPr>
          <p:cNvSpPr>
            <a:spLocks noGrp="1"/>
          </p:cNvSpPr>
          <p:nvPr>
            <p:ph type="dt" sz="half" idx="10"/>
          </p:nvPr>
        </p:nvSpPr>
        <p:spPr/>
        <p:txBody>
          <a:bodyPr/>
          <a:lstStyle/>
          <a:p>
            <a:fld id="{1CA99607-6441-44F7-83B2-2963D907D02E}" type="datetimeFigureOut">
              <a:rPr lang="en-US" smtClean="0"/>
              <a:t>4/24/2023</a:t>
            </a:fld>
            <a:endParaRPr lang="en-US"/>
          </a:p>
        </p:txBody>
      </p:sp>
      <p:sp>
        <p:nvSpPr>
          <p:cNvPr id="6" name="Footer Placeholder 5">
            <a:extLst>
              <a:ext uri="{FF2B5EF4-FFF2-40B4-BE49-F238E27FC236}">
                <a16:creationId xmlns:a16="http://schemas.microsoft.com/office/drawing/2014/main" id="{619CACFC-8680-29E5-7673-3B072AA9C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FE1C12-71E4-703A-3EFA-247C48D7F49C}"/>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93836627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4227FE-95F1-4CBF-3209-91D7C8A0A6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0C0012-89EA-87B8-FBF6-BC76A4591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25B85-E616-4D44-940C-7B8DB38C8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A99607-6441-44F7-83B2-2963D907D02E}" type="datetimeFigureOut">
              <a:rPr lang="en-US" smtClean="0"/>
              <a:t>4/24/2023</a:t>
            </a:fld>
            <a:endParaRPr lang="en-US"/>
          </a:p>
        </p:txBody>
      </p:sp>
      <p:sp>
        <p:nvSpPr>
          <p:cNvPr id="5" name="Footer Placeholder 4">
            <a:extLst>
              <a:ext uri="{FF2B5EF4-FFF2-40B4-BE49-F238E27FC236}">
                <a16:creationId xmlns:a16="http://schemas.microsoft.com/office/drawing/2014/main" id="{FC7892D2-8D49-43C1-1734-ACB4116CD0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7BE727-FA98-3033-7610-C0908D5FD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DFC53D-1B28-41FE-B273-94D6BA31F912}" type="slidenum">
              <a:rPr lang="en-US" smtClean="0"/>
              <a:t>‹#›</a:t>
            </a:fld>
            <a:endParaRPr lang="en-US"/>
          </a:p>
        </p:txBody>
      </p:sp>
    </p:spTree>
    <p:extLst>
      <p:ext uri="{BB962C8B-B14F-4D97-AF65-F5344CB8AC3E}">
        <p14:creationId xmlns:p14="http://schemas.microsoft.com/office/powerpoint/2010/main" val="406824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commentanywhere.ne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comment-anything.github.io/2023/04/19/final-presentation.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Excel_Worksheet1.xlsx"/><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eveloper.mozilla.org/en-US/docs/Glossary/HTTP" TargetMode="External"/><Relationship Id="rId2" Type="http://schemas.openxmlformats.org/officeDocument/2006/relationships/hyperlink" Target="https://developer.mozilla.org/en-US/docs/Glossary/CORS" TargetMode="External"/><Relationship Id="rId1" Type="http://schemas.openxmlformats.org/officeDocument/2006/relationships/slideLayout" Target="../slideLayouts/slideLayout2.xml"/><Relationship Id="rId4" Type="http://schemas.openxmlformats.org/officeDocument/2006/relationships/hyperlink" Target="https://developer.mozilla.org/en-US/docs/Glossary/Origi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4C0F-7CED-A3BB-2C20-0AAEE7A93987}"/>
              </a:ext>
            </a:extLst>
          </p:cNvPr>
          <p:cNvSpPr>
            <a:spLocks noGrp="1"/>
          </p:cNvSpPr>
          <p:nvPr>
            <p:ph type="ctrTitle"/>
          </p:nvPr>
        </p:nvSpPr>
        <p:spPr>
          <a:xfrm>
            <a:off x="1770143" y="89401"/>
            <a:ext cx="9144000" cy="1976437"/>
          </a:xfrm>
        </p:spPr>
        <p:txBody>
          <a:bodyPr>
            <a:noAutofit/>
          </a:bodyPr>
          <a:lstStyle/>
          <a:p>
            <a:r>
              <a:rPr lang="en-US" sz="6600" dirty="0">
                <a:latin typeface="Aldhabi" panose="01000000000000000000" pitchFamily="2" charset="-78"/>
                <a:cs typeface="Aldhabi" panose="01000000000000000000"/>
              </a:rPr>
              <a:t>Comment Anywhere</a:t>
            </a:r>
            <a:r>
              <a:rPr lang="en-US" sz="6600" dirty="0">
                <a:cs typeface="Aldhabi" panose="01000000000000000000"/>
              </a:rPr>
              <a:t>	</a:t>
            </a:r>
          </a:p>
        </p:txBody>
      </p:sp>
      <p:sp>
        <p:nvSpPr>
          <p:cNvPr id="3" name="Subtitle 2">
            <a:extLst>
              <a:ext uri="{FF2B5EF4-FFF2-40B4-BE49-F238E27FC236}">
                <a16:creationId xmlns:a16="http://schemas.microsoft.com/office/drawing/2014/main" id="{FEC2252A-9EBE-5C3D-E847-37ACEC0B8AE4}"/>
              </a:ext>
            </a:extLst>
          </p:cNvPr>
          <p:cNvSpPr>
            <a:spLocks noGrp="1"/>
          </p:cNvSpPr>
          <p:nvPr>
            <p:ph type="subTitle" idx="1"/>
          </p:nvPr>
        </p:nvSpPr>
        <p:spPr/>
        <p:txBody>
          <a:bodyPr/>
          <a:lstStyle/>
          <a:p>
            <a:br>
              <a:rPr lang="en-US" dirty="0"/>
            </a:br>
            <a:endParaRPr lang="en-US" dirty="0"/>
          </a:p>
        </p:txBody>
      </p:sp>
      <p:pic>
        <p:nvPicPr>
          <p:cNvPr id="5" name="Picture 4" descr="Icon&#10;&#10;Description automatically generated with medium confidence">
            <a:extLst>
              <a:ext uri="{FF2B5EF4-FFF2-40B4-BE49-F238E27FC236}">
                <a16:creationId xmlns:a16="http://schemas.microsoft.com/office/drawing/2014/main" id="{33A99347-995E-E982-3D5B-D3E300DA7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1705" y="3340407"/>
            <a:ext cx="2285695" cy="2285695"/>
          </a:xfrm>
          <a:prstGeom prst="rect">
            <a:avLst/>
          </a:prstGeom>
        </p:spPr>
      </p:pic>
      <p:sp>
        <p:nvSpPr>
          <p:cNvPr id="7" name="TextBox 6">
            <a:extLst>
              <a:ext uri="{FF2B5EF4-FFF2-40B4-BE49-F238E27FC236}">
                <a16:creationId xmlns:a16="http://schemas.microsoft.com/office/drawing/2014/main" id="{59727764-5B1B-FBBC-7DAC-644ADE5A0125}"/>
              </a:ext>
            </a:extLst>
          </p:cNvPr>
          <p:cNvSpPr txBox="1"/>
          <p:nvPr/>
        </p:nvSpPr>
        <p:spPr>
          <a:xfrm>
            <a:off x="380144" y="2053662"/>
            <a:ext cx="11650894" cy="461665"/>
          </a:xfrm>
          <a:prstGeom prst="rect">
            <a:avLst/>
          </a:prstGeom>
          <a:noFill/>
        </p:spPr>
        <p:txBody>
          <a:bodyPr wrap="square" rtlCol="0">
            <a:spAutoFit/>
          </a:bodyPr>
          <a:lstStyle/>
          <a:p>
            <a:pPr algn="ctr"/>
            <a:r>
              <a:rPr lang="en-US" sz="2400" dirty="0">
                <a:latin typeface="Aldhabi" panose="01000000000000000000" pitchFamily="2" charset="-78"/>
                <a:cs typeface="Aldhabi" panose="01000000000000000000" pitchFamily="2" charset="-78"/>
              </a:rPr>
              <a:t>The browser extension for commenting the internet</a:t>
            </a:r>
          </a:p>
        </p:txBody>
      </p:sp>
    </p:spTree>
    <p:extLst>
      <p:ext uri="{BB962C8B-B14F-4D97-AF65-F5344CB8AC3E}">
        <p14:creationId xmlns:p14="http://schemas.microsoft.com/office/powerpoint/2010/main" val="1715442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Implementation</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716669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We Communicate with HTTP</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1931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Actions taken in the browser extension front-end result in an HTTP Request being sent to our HTTP Server. This is similar to how every website works.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HTTP Server extracts the data from the request and queries our Comment Database as necessary.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HTTP Server sends the results of its actions and its queries back to the user as an HTTP Response.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browser extension extracts the data from the response and renders it on the interface in an elegant and attractive way.</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830838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Two Core Back End System Processes</a:t>
            </a:r>
          </a:p>
        </p:txBody>
      </p:sp>
      <p:pic>
        <p:nvPicPr>
          <p:cNvPr id="8" name="Picture 7">
            <a:extLst>
              <a:ext uri="{FF2B5EF4-FFF2-40B4-BE49-F238E27FC236}">
                <a16:creationId xmlns:a16="http://schemas.microsoft.com/office/drawing/2014/main" id="{7F9841B0-184E-EF0A-D1B1-05C7A5358B48}"/>
              </a:ext>
            </a:extLst>
          </p:cNvPr>
          <p:cNvPicPr>
            <a:picLocks noChangeAspect="1"/>
          </p:cNvPicPr>
          <p:nvPr/>
        </p:nvPicPr>
        <p:blipFill>
          <a:blip r:embed="rId2"/>
          <a:stretch>
            <a:fillRect/>
          </a:stretch>
        </p:blipFill>
        <p:spPr>
          <a:xfrm>
            <a:off x="0" y="2929017"/>
            <a:ext cx="12192000" cy="3918160"/>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core system processes required for the back end to function are: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Postgres Database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Go HTTP Server</a:t>
            </a:r>
          </a:p>
          <a:p>
            <a:pPr>
              <a:lnSpc>
                <a:spcPct val="150000"/>
              </a:lnSpc>
            </a:pPr>
            <a:r>
              <a:rPr lang="en-US" sz="2000" dirty="0">
                <a:latin typeface="Amasis MT Pro Light" panose="020B0604020202020204" pitchFamily="18" charset="0"/>
                <a:cs typeface="Aldhabi" panose="01000000000000000000" pitchFamily="2" charset="-78"/>
              </a:rPr>
              <a:t>Both run in Docker containers.</a:t>
            </a:r>
          </a:p>
        </p:txBody>
      </p:sp>
    </p:spTree>
    <p:extLst>
      <p:ext uri="{BB962C8B-B14F-4D97-AF65-F5344CB8AC3E}">
        <p14:creationId xmlns:p14="http://schemas.microsoft.com/office/powerpoint/2010/main" val="320982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Browser Extension</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80820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Creating the browser extension is like creating a webpage. It uses:</a:t>
            </a:r>
          </a:p>
          <a:p>
            <a:pPr marL="457200" indent="-457200">
              <a:lnSpc>
                <a:spcPct val="150000"/>
              </a:lnSpc>
              <a:buFont typeface="+mj-lt"/>
              <a:buAutoNum type="arabicPeriod"/>
            </a:pPr>
            <a:r>
              <a:rPr lang="en-US" sz="2000" dirty="0" err="1">
                <a:latin typeface="Amasis MT Pro Light" panose="020B0604020202020204" pitchFamily="18" charset="0"/>
                <a:cs typeface="Aldhabi" panose="01000000000000000000" pitchFamily="2" charset="-78"/>
              </a:rPr>
              <a:t>HyperText</a:t>
            </a:r>
            <a:r>
              <a:rPr lang="en-US" sz="2000" dirty="0">
                <a:latin typeface="Amasis MT Pro Light" panose="020B0604020202020204" pitchFamily="18" charset="0"/>
                <a:cs typeface="Aldhabi" panose="01000000000000000000" pitchFamily="2" charset="-78"/>
              </a:rPr>
              <a:t> Markup Language (HTML) to define the structure of the UI elements.</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Cascading Style Sheets (CSS) to </a:t>
            </a:r>
            <a:r>
              <a:rPr lang="en-US" sz="2000" dirty="0" err="1">
                <a:latin typeface="Amasis MT Pro Light" panose="020B0604020202020204" pitchFamily="18" charset="0"/>
                <a:cs typeface="Aldhabi" panose="01000000000000000000" pitchFamily="2" charset="-78"/>
              </a:rPr>
              <a:t>styleize</a:t>
            </a:r>
            <a:r>
              <a:rPr lang="en-US" sz="2000" dirty="0">
                <a:latin typeface="Amasis MT Pro Light" panose="020B0604020202020204" pitchFamily="18" charset="0"/>
                <a:cs typeface="Aldhabi" panose="01000000000000000000" pitchFamily="2" charset="-78"/>
              </a:rPr>
              <a:t> the elements.</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JavaScript (TypeScript) to add functionality to those elements</a:t>
            </a:r>
          </a:p>
          <a:p>
            <a:pPr>
              <a:lnSpc>
                <a:spcPct val="150000"/>
              </a:lnSpc>
            </a:pPr>
            <a:r>
              <a:rPr lang="en-US" sz="2000" dirty="0">
                <a:latin typeface="Amasis MT Pro Light" panose="020B0604020202020204" pitchFamily="18" charset="0"/>
                <a:cs typeface="Aldhabi" panose="01000000000000000000" pitchFamily="2" charset="-78"/>
              </a:rPr>
              <a:t>It also used the Browser API provided by Mozilla which provides some additional features, such as persistent storage.</a:t>
            </a:r>
          </a:p>
        </p:txBody>
      </p:sp>
      <p:pic>
        <p:nvPicPr>
          <p:cNvPr id="3" name="Picture 2">
            <a:extLst>
              <a:ext uri="{FF2B5EF4-FFF2-40B4-BE49-F238E27FC236}">
                <a16:creationId xmlns:a16="http://schemas.microsoft.com/office/drawing/2014/main" id="{FC6A4E9C-9DA6-B0CD-1DE6-A5D1D43BB388}"/>
              </a:ext>
            </a:extLst>
          </p:cNvPr>
          <p:cNvPicPr>
            <a:picLocks noChangeAspect="1"/>
          </p:cNvPicPr>
          <p:nvPr/>
        </p:nvPicPr>
        <p:blipFill>
          <a:blip r:embed="rId2"/>
          <a:stretch>
            <a:fillRect/>
          </a:stretch>
        </p:blipFill>
        <p:spPr>
          <a:xfrm>
            <a:off x="2802996" y="4668980"/>
            <a:ext cx="1544513" cy="1953491"/>
          </a:xfrm>
          <a:prstGeom prst="rect">
            <a:avLst/>
          </a:prstGeom>
        </p:spPr>
      </p:pic>
      <p:pic>
        <p:nvPicPr>
          <p:cNvPr id="9" name="Picture 8">
            <a:extLst>
              <a:ext uri="{FF2B5EF4-FFF2-40B4-BE49-F238E27FC236}">
                <a16:creationId xmlns:a16="http://schemas.microsoft.com/office/drawing/2014/main" id="{72AFD463-BEEB-0437-0E47-B2D301F53F2A}"/>
              </a:ext>
            </a:extLst>
          </p:cNvPr>
          <p:cNvPicPr>
            <a:picLocks noChangeAspect="1"/>
          </p:cNvPicPr>
          <p:nvPr/>
        </p:nvPicPr>
        <p:blipFill>
          <a:blip r:embed="rId3"/>
          <a:stretch>
            <a:fillRect/>
          </a:stretch>
        </p:blipFill>
        <p:spPr>
          <a:xfrm>
            <a:off x="4551487" y="4613185"/>
            <a:ext cx="1544513" cy="2118579"/>
          </a:xfrm>
          <a:prstGeom prst="rect">
            <a:avLst/>
          </a:prstGeom>
        </p:spPr>
      </p:pic>
      <p:pic>
        <p:nvPicPr>
          <p:cNvPr id="11" name="Picture 10">
            <a:extLst>
              <a:ext uri="{FF2B5EF4-FFF2-40B4-BE49-F238E27FC236}">
                <a16:creationId xmlns:a16="http://schemas.microsoft.com/office/drawing/2014/main" id="{B23AD47D-E1D4-5B5D-CDFE-AB8633F52318}"/>
              </a:ext>
            </a:extLst>
          </p:cNvPr>
          <p:cNvPicPr>
            <a:picLocks noChangeAspect="1"/>
          </p:cNvPicPr>
          <p:nvPr/>
        </p:nvPicPr>
        <p:blipFill>
          <a:blip r:embed="rId4"/>
          <a:stretch>
            <a:fillRect/>
          </a:stretch>
        </p:blipFill>
        <p:spPr>
          <a:xfrm>
            <a:off x="6561563" y="4834800"/>
            <a:ext cx="1665391" cy="1665391"/>
          </a:xfrm>
          <a:prstGeom prst="rect">
            <a:avLst/>
          </a:prstGeom>
        </p:spPr>
      </p:pic>
    </p:spTree>
    <p:extLst>
      <p:ext uri="{BB962C8B-B14F-4D97-AF65-F5344CB8AC3E}">
        <p14:creationId xmlns:p14="http://schemas.microsoft.com/office/powerpoint/2010/main" val="925468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Deployment</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We purchased a Virtual Private Server allocation from </a:t>
            </a:r>
            <a:r>
              <a:rPr lang="en-US" sz="2000" dirty="0" err="1">
                <a:latin typeface="Amasis MT Pro Light" panose="020B0604020202020204" pitchFamily="18" charset="0"/>
                <a:cs typeface="Aldhabi" panose="01000000000000000000" pitchFamily="2" charset="-78"/>
              </a:rPr>
              <a:t>Kamatera</a:t>
            </a:r>
            <a:r>
              <a:rPr lang="en-US" sz="2000"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We purchased a domain from Domain.com.</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landing page is visible at </a:t>
            </a:r>
            <a:r>
              <a:rPr lang="en-US" sz="2000" dirty="0">
                <a:latin typeface="Amasis MT Pro Light" panose="020B0604020202020204" pitchFamily="18" charset="0"/>
                <a:cs typeface="Aldhabi" panose="01000000000000000000" pitchFamily="2" charset="-78"/>
                <a:hlinkClick r:id="rId2"/>
              </a:rPr>
              <a:t>http://commentanywhere.net</a:t>
            </a:r>
            <a:r>
              <a:rPr lang="en-US" sz="2000" dirty="0">
                <a:latin typeface="Amasis MT Pro Light" panose="020B0604020202020204" pitchFamily="18" charset="0"/>
                <a:cs typeface="Aldhabi" panose="01000000000000000000" pitchFamily="2" charset="-78"/>
              </a:rPr>
              <a:t> , where the alpha version of the extension can be downloaded and installed.</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browser extension is in the process of being reviewed by Mozilla for submission on the Extension store.</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5202D934-7199-163B-8C79-22FB26A3975C}"/>
              </a:ext>
            </a:extLst>
          </p:cNvPr>
          <p:cNvPicPr>
            <a:picLocks noChangeAspect="1"/>
          </p:cNvPicPr>
          <p:nvPr/>
        </p:nvPicPr>
        <p:blipFill>
          <a:blip r:embed="rId3"/>
          <a:stretch>
            <a:fillRect/>
          </a:stretch>
        </p:blipFill>
        <p:spPr>
          <a:xfrm>
            <a:off x="2409549" y="4728541"/>
            <a:ext cx="7219950" cy="1771650"/>
          </a:xfrm>
          <a:prstGeom prst="rect">
            <a:avLst/>
          </a:prstGeom>
        </p:spPr>
      </p:pic>
    </p:spTree>
    <p:extLst>
      <p:ext uri="{BB962C8B-B14F-4D97-AF65-F5344CB8AC3E}">
        <p14:creationId xmlns:p14="http://schemas.microsoft.com/office/powerpoint/2010/main" val="3424479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Demo Video</a:t>
            </a:r>
          </a:p>
        </p:txBody>
      </p:sp>
      <p:sp>
        <p:nvSpPr>
          <p:cNvPr id="2" name="TextBox 1">
            <a:extLst>
              <a:ext uri="{FF2B5EF4-FFF2-40B4-BE49-F238E27FC236}">
                <a16:creationId xmlns:a16="http://schemas.microsoft.com/office/drawing/2014/main" id="{FF18C74B-6B19-7B2C-53BE-7E2318FE5F7C}"/>
              </a:ext>
            </a:extLst>
          </p:cNvPr>
          <p:cNvSpPr txBox="1"/>
          <p:nvPr/>
        </p:nvSpPr>
        <p:spPr>
          <a:xfrm>
            <a:off x="2501900" y="2527300"/>
            <a:ext cx="7086600" cy="646331"/>
          </a:xfrm>
          <a:prstGeom prst="rect">
            <a:avLst/>
          </a:prstGeom>
          <a:noFill/>
        </p:spPr>
        <p:txBody>
          <a:bodyPr wrap="square" rtlCol="0">
            <a:spAutoFit/>
          </a:bodyPr>
          <a:lstStyle/>
          <a:p>
            <a:r>
              <a:rPr lang="en-US" dirty="0">
                <a:hlinkClick r:id="rId2"/>
              </a:rPr>
              <a:t>https://comment-anything.github.io/2023/04/19/final-presentation.html</a:t>
            </a:r>
            <a:endParaRPr lang="en-US" dirty="0"/>
          </a:p>
          <a:p>
            <a:endParaRPr lang="en-US" dirty="0"/>
          </a:p>
        </p:txBody>
      </p:sp>
    </p:spTree>
    <p:extLst>
      <p:ext uri="{BB962C8B-B14F-4D97-AF65-F5344CB8AC3E}">
        <p14:creationId xmlns:p14="http://schemas.microsoft.com/office/powerpoint/2010/main" val="2197200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Code Metrics: Back End </a:t>
            </a:r>
            <a:r>
              <a:rPr lang="en-US" sz="4400" dirty="0" err="1">
                <a:latin typeface="Aldhabi" panose="01000000000000000000" pitchFamily="2" charset="-78"/>
                <a:cs typeface="Aldhabi" panose="01000000000000000000" pitchFamily="2" charset="-78"/>
              </a:rPr>
              <a:t>Cloc</a:t>
            </a:r>
            <a:endParaRPr lang="en-US" sz="4400" dirty="0">
              <a:latin typeface="Aldhabi" panose="01000000000000000000" pitchFamily="2" charset="-78"/>
              <a:cs typeface="Aldhabi" panose="01000000000000000000" pitchFamily="2" charset="-78"/>
            </a:endParaRPr>
          </a:p>
        </p:txBody>
      </p:sp>
      <p:graphicFrame>
        <p:nvGraphicFramePr>
          <p:cNvPr id="16" name="Object 15">
            <a:extLst>
              <a:ext uri="{FF2B5EF4-FFF2-40B4-BE49-F238E27FC236}">
                <a16:creationId xmlns:a16="http://schemas.microsoft.com/office/drawing/2014/main" id="{8D1ECDDF-67B4-C15D-A681-ABCE13EC11A4}"/>
              </a:ext>
            </a:extLst>
          </p:cNvPr>
          <p:cNvGraphicFramePr>
            <a:graphicFrameLocks noChangeAspect="1"/>
          </p:cNvGraphicFramePr>
          <p:nvPr>
            <p:extLst>
              <p:ext uri="{D42A27DB-BD31-4B8C-83A1-F6EECF244321}">
                <p14:modId xmlns:p14="http://schemas.microsoft.com/office/powerpoint/2010/main" val="2231382751"/>
              </p:ext>
            </p:extLst>
          </p:nvPr>
        </p:nvGraphicFramePr>
        <p:xfrm>
          <a:off x="2590524" y="1127250"/>
          <a:ext cx="6858000" cy="5343525"/>
        </p:xfrm>
        <a:graphic>
          <a:graphicData uri="http://schemas.openxmlformats.org/presentationml/2006/ole">
            <mc:AlternateContent xmlns:mc="http://schemas.openxmlformats.org/markup-compatibility/2006">
              <mc:Choice xmlns:v="urn:schemas-microsoft-com:vml" Requires="v">
                <p:oleObj name="Worksheet" r:id="rId2" imgW="6858176" imgH="5343623" progId="Excel.Sheet.12">
                  <p:embed/>
                </p:oleObj>
              </mc:Choice>
              <mc:Fallback>
                <p:oleObj name="Worksheet" r:id="rId2" imgW="6858176" imgH="5343623" progId="Excel.Sheet.12">
                  <p:embed/>
                  <p:pic>
                    <p:nvPicPr>
                      <p:cNvPr id="0" name=""/>
                      <p:cNvPicPr/>
                      <p:nvPr/>
                    </p:nvPicPr>
                    <p:blipFill>
                      <a:blip r:embed="rId3"/>
                      <a:stretch>
                        <a:fillRect/>
                      </a:stretch>
                    </p:blipFill>
                    <p:spPr>
                      <a:xfrm>
                        <a:off x="2590524" y="1127250"/>
                        <a:ext cx="6858000" cy="5343525"/>
                      </a:xfrm>
                      <a:prstGeom prst="rect">
                        <a:avLst/>
                      </a:prstGeom>
                    </p:spPr>
                  </p:pic>
                </p:oleObj>
              </mc:Fallback>
            </mc:AlternateContent>
          </a:graphicData>
        </a:graphic>
      </p:graphicFrame>
    </p:spTree>
    <p:extLst>
      <p:ext uri="{BB962C8B-B14F-4D97-AF65-F5344CB8AC3E}">
        <p14:creationId xmlns:p14="http://schemas.microsoft.com/office/powerpoint/2010/main" val="1141923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Code Metrics: Front End </a:t>
            </a:r>
            <a:r>
              <a:rPr lang="en-US" sz="4400" dirty="0" err="1">
                <a:latin typeface="Aldhabi" panose="01000000000000000000" pitchFamily="2" charset="-78"/>
                <a:cs typeface="Aldhabi" panose="01000000000000000000" pitchFamily="2" charset="-78"/>
              </a:rPr>
              <a:t>Cloc</a:t>
            </a:r>
            <a:endParaRPr lang="en-US" sz="4400" dirty="0">
              <a:latin typeface="Aldhabi" panose="01000000000000000000" pitchFamily="2" charset="-78"/>
              <a:cs typeface="Aldhabi" panose="01000000000000000000" pitchFamily="2" charset="-78"/>
            </a:endParaRPr>
          </a:p>
        </p:txBody>
      </p:sp>
      <p:graphicFrame>
        <p:nvGraphicFramePr>
          <p:cNvPr id="4" name="Object 3">
            <a:extLst>
              <a:ext uri="{FF2B5EF4-FFF2-40B4-BE49-F238E27FC236}">
                <a16:creationId xmlns:a16="http://schemas.microsoft.com/office/drawing/2014/main" id="{103B276D-BA5C-24EE-C505-46006A72E9EF}"/>
              </a:ext>
            </a:extLst>
          </p:cNvPr>
          <p:cNvGraphicFramePr>
            <a:graphicFrameLocks noChangeAspect="1"/>
          </p:cNvGraphicFramePr>
          <p:nvPr>
            <p:extLst>
              <p:ext uri="{D42A27DB-BD31-4B8C-83A1-F6EECF244321}">
                <p14:modId xmlns:p14="http://schemas.microsoft.com/office/powerpoint/2010/main" val="2088211973"/>
              </p:ext>
            </p:extLst>
          </p:nvPr>
        </p:nvGraphicFramePr>
        <p:xfrm>
          <a:off x="2667000" y="1317625"/>
          <a:ext cx="6858000" cy="4676775"/>
        </p:xfrm>
        <a:graphic>
          <a:graphicData uri="http://schemas.openxmlformats.org/presentationml/2006/ole">
            <mc:AlternateContent xmlns:mc="http://schemas.openxmlformats.org/markup-compatibility/2006">
              <mc:Choice xmlns:v="urn:schemas-microsoft-com:vml" Requires="v">
                <p:oleObj name="Worksheet" r:id="rId2" imgW="6858176" imgH="4676899" progId="Excel.Sheet.12">
                  <p:embed/>
                </p:oleObj>
              </mc:Choice>
              <mc:Fallback>
                <p:oleObj name="Worksheet" r:id="rId2" imgW="6858176" imgH="4676899" progId="Excel.Sheet.12">
                  <p:embed/>
                  <p:pic>
                    <p:nvPicPr>
                      <p:cNvPr id="0" name=""/>
                      <p:cNvPicPr/>
                      <p:nvPr/>
                    </p:nvPicPr>
                    <p:blipFill>
                      <a:blip r:embed="rId3"/>
                      <a:stretch>
                        <a:fillRect/>
                      </a:stretch>
                    </p:blipFill>
                    <p:spPr>
                      <a:xfrm>
                        <a:off x="2667000" y="1317625"/>
                        <a:ext cx="6858000" cy="4676775"/>
                      </a:xfrm>
                      <a:prstGeom prst="rect">
                        <a:avLst/>
                      </a:prstGeom>
                    </p:spPr>
                  </p:pic>
                </p:oleObj>
              </mc:Fallback>
            </mc:AlternateContent>
          </a:graphicData>
        </a:graphic>
      </p:graphicFrame>
    </p:spTree>
    <p:extLst>
      <p:ext uri="{BB962C8B-B14F-4D97-AF65-F5344CB8AC3E}">
        <p14:creationId xmlns:p14="http://schemas.microsoft.com/office/powerpoint/2010/main" val="2400245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Code Metrics: Database</a:t>
            </a:r>
          </a:p>
        </p:txBody>
      </p:sp>
      <p:sp>
        <p:nvSpPr>
          <p:cNvPr id="2" name="TextBox 1">
            <a:extLst>
              <a:ext uri="{FF2B5EF4-FFF2-40B4-BE49-F238E27FC236}">
                <a16:creationId xmlns:a16="http://schemas.microsoft.com/office/drawing/2014/main" id="{F810B4BD-5151-7414-06C1-3E8B1B0D4669}"/>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16 Tables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25 Foreign Key Relations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84 Total Columns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a:solidFill>
                  <a:srgbClr val="FFFF00"/>
                </a:solidFill>
                <a:latin typeface="Amasis MT Pro Light" panose="020B0604020202020204" pitchFamily="18" charset="0"/>
                <a:cs typeface="Aldhabi" panose="01000000000000000000" pitchFamily="2" charset="-78"/>
              </a:rPr>
              <a:t>postgres:14.5-alpine </a:t>
            </a:r>
            <a:r>
              <a:rPr lang="en-US" sz="2000" dirty="0">
                <a:latin typeface="Amasis MT Pro Light" panose="020B0604020202020204" pitchFamily="18" charset="0"/>
                <a:cs typeface="Aldhabi" panose="01000000000000000000" pitchFamily="2" charset="-78"/>
              </a:rPr>
              <a:t>docker image as the 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Used </a:t>
            </a:r>
            <a:r>
              <a:rPr lang="en-US" sz="2000" dirty="0">
                <a:solidFill>
                  <a:srgbClr val="FFFF00"/>
                </a:solidFill>
                <a:latin typeface="Amasis MT Pro Light" panose="020B0604020202020204" pitchFamily="18" charset="0"/>
                <a:cs typeface="Aldhabi" panose="01000000000000000000" pitchFamily="2" charset="-78"/>
              </a:rPr>
              <a:t>dbdiagram.io</a:t>
            </a:r>
            <a:r>
              <a:rPr lang="en-US" sz="2000" dirty="0">
                <a:latin typeface="Amasis MT Pro Light" panose="020B0604020202020204" pitchFamily="18" charset="0"/>
                <a:cs typeface="Aldhabi" panose="01000000000000000000" pitchFamily="2" charset="-78"/>
              </a:rPr>
              <a:t> to design the initial database; there were ultimately a number of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golang</a:t>
            </a:r>
            <a:r>
              <a:rPr lang="en-US" sz="2000" dirty="0">
                <a:solidFill>
                  <a:srgbClr val="FFFF00"/>
                </a:solidFill>
                <a:latin typeface="Amasis MT Pro Light" panose="020B0604020202020204" pitchFamily="18" charset="0"/>
                <a:cs typeface="Aldhabi" panose="01000000000000000000" pitchFamily="2" charset="-78"/>
              </a:rPr>
              <a:t>-migrate</a:t>
            </a:r>
            <a:r>
              <a:rPr lang="en-US" sz="2000" dirty="0">
                <a:latin typeface="Amasis MT Pro Light" panose="020B0604020202020204" pitchFamily="18" charset="0"/>
                <a:cs typeface="Aldhabi" panose="01000000000000000000" pitchFamily="2" charset="-78"/>
              </a:rPr>
              <a:t> to systematize applying our schema and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kyleconroy</a:t>
            </a:r>
            <a:r>
              <a:rPr lang="en-US" sz="2000" dirty="0">
                <a:solidFill>
                  <a:srgbClr val="FFFF00"/>
                </a:solidFill>
                <a:latin typeface="Amasis MT Pro Light" panose="020B0604020202020204" pitchFamily="18" charset="0"/>
                <a:cs typeface="Aldhabi" panose="01000000000000000000" pitchFamily="2" charset="-78"/>
              </a:rPr>
              <a:t>/</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solidFill>
                  <a:srgbClr val="FFFF00"/>
                </a:solidFill>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to generate Go structs from the schema and queries.</a:t>
            </a:r>
          </a:p>
        </p:txBody>
      </p:sp>
    </p:spTree>
    <p:extLst>
      <p:ext uri="{BB962C8B-B14F-4D97-AF65-F5344CB8AC3E}">
        <p14:creationId xmlns:p14="http://schemas.microsoft.com/office/powerpoint/2010/main" val="617662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2B4D-3DA2-E65A-2018-F9B2726CFA5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8CDBD36-509C-1F81-441C-D912C2940936}"/>
              </a:ext>
            </a:extLst>
          </p:cNvPr>
          <p:cNvSpPr>
            <a:spLocks noGrp="1"/>
          </p:cNvSpPr>
          <p:nvPr>
            <p:ph idx="1"/>
          </p:nvPr>
        </p:nvSpPr>
        <p:spPr/>
        <p:txBody>
          <a:bodyPr/>
          <a:lstStyle/>
          <a:p>
            <a:r>
              <a:rPr lang="en-US" dirty="0"/>
              <a:t>[1] </a:t>
            </a:r>
            <a:r>
              <a:rPr lang="en-US" dirty="0">
                <a:effectLst/>
                <a:latin typeface="Times New Roman" panose="02020603050405020304" pitchFamily="18" charset="0"/>
              </a:rPr>
              <a:t>https://www.techdirt.com/2021/11/08/killing-website-comment-sections-wasnt-brilliant-</a:t>
            </a:r>
            <a:br>
              <a:rPr lang="en-US" dirty="0"/>
            </a:br>
            <a:r>
              <a:rPr lang="en-US" dirty="0">
                <a:effectLst/>
                <a:latin typeface="Times New Roman" panose="02020603050405020304" pitchFamily="18" charset="0"/>
              </a:rPr>
              <a:t>move-many-newsroom-leaders-assumed/</a:t>
            </a:r>
            <a:endParaRPr lang="en-US" dirty="0"/>
          </a:p>
        </p:txBody>
      </p:sp>
    </p:spTree>
    <p:extLst>
      <p:ext uri="{BB962C8B-B14F-4D97-AF65-F5344CB8AC3E}">
        <p14:creationId xmlns:p14="http://schemas.microsoft.com/office/powerpoint/2010/main" val="562389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Project Overview</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531475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a:xfrm>
            <a:off x="1067380" y="1709738"/>
            <a:ext cx="10515600" cy="2852737"/>
          </a:xfrm>
        </p:spPr>
        <p:txBody>
          <a:bodyPr/>
          <a:lstStyle/>
          <a:p>
            <a:r>
              <a:rPr lang="en-US" dirty="0">
                <a:latin typeface="Aldhabi" panose="01000000000000000000" pitchFamily="2" charset="-78"/>
                <a:cs typeface="Aldhabi" panose="01000000000000000000" pitchFamily="2" charset="-78"/>
              </a:rPr>
              <a:t>Supplemental Slides: Detailed Implementation</a:t>
            </a:r>
          </a:p>
        </p:txBody>
      </p:sp>
    </p:spTree>
    <p:extLst>
      <p:ext uri="{BB962C8B-B14F-4D97-AF65-F5344CB8AC3E}">
        <p14:creationId xmlns:p14="http://schemas.microsoft.com/office/powerpoint/2010/main" val="3582758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System Overview: Back End</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1925220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Two Core System Processes</a:t>
            </a:r>
          </a:p>
        </p:txBody>
      </p:sp>
      <p:pic>
        <p:nvPicPr>
          <p:cNvPr id="8" name="Picture 7">
            <a:extLst>
              <a:ext uri="{FF2B5EF4-FFF2-40B4-BE49-F238E27FC236}">
                <a16:creationId xmlns:a16="http://schemas.microsoft.com/office/drawing/2014/main" id="{7F9841B0-184E-EF0A-D1B1-05C7A5358B48}"/>
              </a:ext>
            </a:extLst>
          </p:cNvPr>
          <p:cNvPicPr>
            <a:picLocks noChangeAspect="1"/>
          </p:cNvPicPr>
          <p:nvPr/>
        </p:nvPicPr>
        <p:blipFill>
          <a:blip r:embed="rId2"/>
          <a:stretch>
            <a:fillRect/>
          </a:stretch>
        </p:blipFill>
        <p:spPr>
          <a:xfrm>
            <a:off x="0" y="2929017"/>
            <a:ext cx="12192000" cy="3918160"/>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core system processes required for the back end to function are: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Postgres Database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Go HTTP Server</a:t>
            </a:r>
          </a:p>
          <a:p>
            <a:pPr>
              <a:lnSpc>
                <a:spcPct val="150000"/>
              </a:lnSpc>
            </a:pPr>
            <a:r>
              <a:rPr lang="en-US" sz="2000" dirty="0">
                <a:latin typeface="Amasis MT Pro Light" panose="020B0604020202020204" pitchFamily="18" charset="0"/>
                <a:cs typeface="Aldhabi" panose="01000000000000000000" pitchFamily="2" charset="-78"/>
              </a:rPr>
              <a:t>Both run in Docker containers.</a:t>
            </a:r>
          </a:p>
        </p:txBody>
      </p:sp>
    </p:spTree>
    <p:extLst>
      <p:ext uri="{BB962C8B-B14F-4D97-AF65-F5344CB8AC3E}">
        <p14:creationId xmlns:p14="http://schemas.microsoft.com/office/powerpoint/2010/main" val="3318743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Environment Variables</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back-end processes easily communicate with few user errors because they both reference the same single set of variables at the time they are initialized, located in a private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a:t>
            </a:r>
          </a:p>
        </p:txBody>
      </p:sp>
      <p:pic>
        <p:nvPicPr>
          <p:cNvPr id="14" name="Picture 13">
            <a:extLst>
              <a:ext uri="{FF2B5EF4-FFF2-40B4-BE49-F238E27FC236}">
                <a16:creationId xmlns:a16="http://schemas.microsoft.com/office/drawing/2014/main" id="{4DF6D918-C2C9-4432-89FA-B29012B16701}"/>
              </a:ext>
            </a:extLst>
          </p:cNvPr>
          <p:cNvPicPr>
            <a:picLocks noChangeAspect="1"/>
          </p:cNvPicPr>
          <p:nvPr/>
        </p:nvPicPr>
        <p:blipFill>
          <a:blip r:embed="rId2"/>
          <a:stretch>
            <a:fillRect/>
          </a:stretch>
        </p:blipFill>
        <p:spPr>
          <a:xfrm>
            <a:off x="25400" y="2831494"/>
            <a:ext cx="6662244" cy="3924905"/>
          </a:xfrm>
          <a:prstGeom prst="rect">
            <a:avLst/>
          </a:prstGeom>
        </p:spPr>
      </p:pic>
      <p:pic>
        <p:nvPicPr>
          <p:cNvPr id="16" name="Picture 15">
            <a:extLst>
              <a:ext uri="{FF2B5EF4-FFF2-40B4-BE49-F238E27FC236}">
                <a16:creationId xmlns:a16="http://schemas.microsoft.com/office/drawing/2014/main" id="{9F6E326D-B2DC-DC57-4855-776CF538AB8F}"/>
              </a:ext>
            </a:extLst>
          </p:cNvPr>
          <p:cNvPicPr>
            <a:picLocks noChangeAspect="1"/>
          </p:cNvPicPr>
          <p:nvPr/>
        </p:nvPicPr>
        <p:blipFill>
          <a:blip r:embed="rId3"/>
          <a:stretch>
            <a:fillRect/>
          </a:stretch>
        </p:blipFill>
        <p:spPr>
          <a:xfrm>
            <a:off x="6636844" y="2831496"/>
            <a:ext cx="5549507" cy="3567096"/>
          </a:xfrm>
          <a:prstGeom prst="rect">
            <a:avLst/>
          </a:prstGeom>
        </p:spPr>
      </p:pic>
    </p:spTree>
    <p:extLst>
      <p:ext uri="{BB962C8B-B14F-4D97-AF65-F5344CB8AC3E}">
        <p14:creationId xmlns:p14="http://schemas.microsoft.com/office/powerpoint/2010/main" val="1080817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System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16 Tables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25 Foreign Key Relations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84 Total Columns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a:solidFill>
                  <a:srgbClr val="FFFF00"/>
                </a:solidFill>
                <a:latin typeface="Amasis MT Pro Light" panose="020B0604020202020204" pitchFamily="18" charset="0"/>
                <a:cs typeface="Aldhabi" panose="01000000000000000000" pitchFamily="2" charset="-78"/>
              </a:rPr>
              <a:t>postgres:14.5-alpine </a:t>
            </a:r>
            <a:r>
              <a:rPr lang="en-US" sz="2000" dirty="0">
                <a:latin typeface="Amasis MT Pro Light" panose="020B0604020202020204" pitchFamily="18" charset="0"/>
                <a:cs typeface="Aldhabi" panose="01000000000000000000" pitchFamily="2" charset="-78"/>
              </a:rPr>
              <a:t>docker image as the 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Used </a:t>
            </a:r>
            <a:r>
              <a:rPr lang="en-US" sz="2000" dirty="0">
                <a:solidFill>
                  <a:srgbClr val="FFFF00"/>
                </a:solidFill>
                <a:latin typeface="Amasis MT Pro Light" panose="020B0604020202020204" pitchFamily="18" charset="0"/>
                <a:cs typeface="Aldhabi" panose="01000000000000000000" pitchFamily="2" charset="-78"/>
              </a:rPr>
              <a:t>dbdiagram.io</a:t>
            </a:r>
            <a:r>
              <a:rPr lang="en-US" sz="2000" dirty="0">
                <a:latin typeface="Amasis MT Pro Light" panose="020B0604020202020204" pitchFamily="18" charset="0"/>
                <a:cs typeface="Aldhabi" panose="01000000000000000000" pitchFamily="2" charset="-78"/>
              </a:rPr>
              <a:t> to design the initial database; there were ultimately a number of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golang</a:t>
            </a:r>
            <a:r>
              <a:rPr lang="en-US" sz="2000" dirty="0">
                <a:solidFill>
                  <a:srgbClr val="FFFF00"/>
                </a:solidFill>
                <a:latin typeface="Amasis MT Pro Light" panose="020B0604020202020204" pitchFamily="18" charset="0"/>
                <a:cs typeface="Aldhabi" panose="01000000000000000000" pitchFamily="2" charset="-78"/>
              </a:rPr>
              <a:t>-migrate</a:t>
            </a:r>
            <a:r>
              <a:rPr lang="en-US" sz="2000" dirty="0">
                <a:latin typeface="Amasis MT Pro Light" panose="020B0604020202020204" pitchFamily="18" charset="0"/>
                <a:cs typeface="Aldhabi" panose="01000000000000000000" pitchFamily="2" charset="-78"/>
              </a:rPr>
              <a:t> to systematize applying our schema and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kyleconroy</a:t>
            </a:r>
            <a:r>
              <a:rPr lang="en-US" sz="2000" dirty="0">
                <a:solidFill>
                  <a:srgbClr val="FFFF00"/>
                </a:solidFill>
                <a:latin typeface="Amasis MT Pro Light" panose="020B0604020202020204" pitchFamily="18" charset="0"/>
                <a:cs typeface="Aldhabi" panose="01000000000000000000" pitchFamily="2" charset="-78"/>
              </a:rPr>
              <a:t>/</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solidFill>
                  <a:srgbClr val="FFFF00"/>
                </a:solidFill>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to generate Go structs from the schema and queries.</a:t>
            </a:r>
          </a:p>
        </p:txBody>
      </p:sp>
    </p:spTree>
    <p:extLst>
      <p:ext uri="{BB962C8B-B14F-4D97-AF65-F5344CB8AC3E}">
        <p14:creationId xmlns:p14="http://schemas.microsoft.com/office/powerpoint/2010/main" val="2530209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1754B3-D5E0-23E0-D45D-C7A2A656C8D5}"/>
              </a:ext>
            </a:extLst>
          </p:cNvPr>
          <p:cNvPicPr>
            <a:picLocks noChangeAspect="1"/>
          </p:cNvPicPr>
          <p:nvPr/>
        </p:nvPicPr>
        <p:blipFill>
          <a:blip r:embed="rId2"/>
          <a:stretch>
            <a:fillRect/>
          </a:stretch>
        </p:blipFill>
        <p:spPr>
          <a:xfrm>
            <a:off x="5218727" y="484939"/>
            <a:ext cx="6973273" cy="5992061"/>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44074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Pictured to the right are snippets from our </a:t>
            </a:r>
            <a:r>
              <a:rPr lang="en-US" sz="2000" i="1"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a:t>
            </a:r>
          </a:p>
          <a:p>
            <a:pPr>
              <a:lnSpc>
                <a:spcPct val="150000"/>
              </a:lnSpc>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By importing our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 to our </a:t>
            </a:r>
            <a:r>
              <a:rPr lang="en-US" sz="2000" i="1"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 we are able to utilize our environment variables when running command-line executables.</a:t>
            </a:r>
          </a:p>
          <a:p>
            <a:pPr>
              <a:lnSpc>
                <a:spcPct val="150000"/>
              </a:lnSpc>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Running </a:t>
            </a:r>
            <a:r>
              <a:rPr lang="en-US" sz="2000" i="1" dirty="0">
                <a:latin typeface="Amasis MT Pro Light" panose="020B0604020202020204" pitchFamily="18" charset="0"/>
                <a:cs typeface="Aldhabi" panose="01000000000000000000" pitchFamily="2" charset="-78"/>
              </a:rPr>
              <a:t>make</a:t>
            </a:r>
            <a:r>
              <a:rPr lang="en-US" sz="2000" dirty="0">
                <a:latin typeface="Amasis MT Pro Light" panose="020B0604020202020204" pitchFamily="18" charset="0"/>
                <a:cs typeface="Aldhabi" panose="01000000000000000000" pitchFamily="2" charset="-78"/>
              </a:rPr>
              <a:t> commands this way minimizes user mistakes and repetition.</a:t>
            </a:r>
          </a:p>
        </p:txBody>
      </p:sp>
      <p:sp>
        <p:nvSpPr>
          <p:cNvPr id="8" name="TextBox 7">
            <a:extLst>
              <a:ext uri="{FF2B5EF4-FFF2-40B4-BE49-F238E27FC236}">
                <a16:creationId xmlns:a16="http://schemas.microsoft.com/office/drawing/2014/main" id="{A7738607-322C-0EC7-94F5-F1C3DF63D029}"/>
              </a:ext>
            </a:extLst>
          </p:cNvPr>
          <p:cNvSpPr txBox="1"/>
          <p:nvPr/>
        </p:nvSpPr>
        <p:spPr>
          <a:xfrm>
            <a:off x="139148" y="357809"/>
            <a:ext cx="5804452" cy="769441"/>
          </a:xfrm>
          <a:prstGeom prst="rect">
            <a:avLst/>
          </a:prstGeom>
          <a:noFill/>
        </p:spPr>
        <p:txBody>
          <a:bodyPr wrap="square" rtlCol="0">
            <a:spAutoFit/>
          </a:bodyPr>
          <a:lstStyle/>
          <a:p>
            <a:pPr algn="ctr"/>
            <a:r>
              <a:rPr lang="en-US" sz="4400" dirty="0">
                <a:highlight>
                  <a:srgbClr val="000000"/>
                </a:highlight>
                <a:latin typeface="Aldhabi" panose="01000000000000000000" pitchFamily="2" charset="-78"/>
                <a:cs typeface="Aldhabi" panose="01000000000000000000" pitchFamily="2" charset="-78"/>
              </a:rPr>
              <a:t>Database:  Building</a:t>
            </a:r>
          </a:p>
        </p:txBody>
      </p:sp>
    </p:spTree>
    <p:extLst>
      <p:ext uri="{BB962C8B-B14F-4D97-AF65-F5344CB8AC3E}">
        <p14:creationId xmlns:p14="http://schemas.microsoft.com/office/powerpoint/2010/main" val="2470332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4127A-D6BC-D915-1B11-8C48239F9248}"/>
              </a:ext>
            </a:extLst>
          </p:cNvPr>
          <p:cNvPicPr>
            <a:picLocks noChangeAspect="1"/>
          </p:cNvPicPr>
          <p:nvPr/>
        </p:nvPicPr>
        <p:blipFill>
          <a:blip r:embed="rId2"/>
          <a:stretch>
            <a:fillRect/>
          </a:stretch>
        </p:blipFill>
        <p:spPr>
          <a:xfrm>
            <a:off x="5559282" y="172194"/>
            <a:ext cx="4982270" cy="415348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139148" y="357809"/>
            <a:ext cx="5804452" cy="769441"/>
          </a:xfrm>
          <a:prstGeom prst="rect">
            <a:avLst/>
          </a:prstGeom>
          <a:noFill/>
        </p:spPr>
        <p:txBody>
          <a:bodyPr wrap="square" rtlCol="0">
            <a:spAutoFit/>
          </a:bodyPr>
          <a:lstStyle/>
          <a:p>
            <a:pPr algn="ctr"/>
            <a:r>
              <a:rPr lang="en-US" sz="4400" dirty="0">
                <a:highlight>
                  <a:srgbClr val="000000"/>
                </a:highlight>
                <a:latin typeface="Aldhabi" panose="01000000000000000000" pitchFamily="2" charset="-78"/>
                <a:cs typeface="Aldhabi" panose="01000000000000000000" pitchFamily="2" charset="-78"/>
              </a:rPr>
              <a:t>Database: Schema Snippet</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45725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Pictured to the right are snippets from our schema SQL file.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SQL is formatted using Postgres types and conventions.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Indexes are added for frequently used query dimensions.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Foreign keys are added to allow joins and ensure data validity.</a:t>
            </a:r>
          </a:p>
        </p:txBody>
      </p:sp>
      <p:pic>
        <p:nvPicPr>
          <p:cNvPr id="6" name="Picture 5">
            <a:extLst>
              <a:ext uri="{FF2B5EF4-FFF2-40B4-BE49-F238E27FC236}">
                <a16:creationId xmlns:a16="http://schemas.microsoft.com/office/drawing/2014/main" id="{024D0234-725D-03B0-6895-6F9CA44E17BF}"/>
              </a:ext>
            </a:extLst>
          </p:cNvPr>
          <p:cNvPicPr>
            <a:picLocks noChangeAspect="1"/>
          </p:cNvPicPr>
          <p:nvPr/>
        </p:nvPicPr>
        <p:blipFill>
          <a:blip r:embed="rId3"/>
          <a:stretch>
            <a:fillRect/>
          </a:stretch>
        </p:blipFill>
        <p:spPr>
          <a:xfrm>
            <a:off x="5546582" y="4384349"/>
            <a:ext cx="6697010" cy="2333951"/>
          </a:xfrm>
          <a:prstGeom prst="rect">
            <a:avLst/>
          </a:prstGeom>
        </p:spPr>
      </p:pic>
    </p:spTree>
    <p:extLst>
      <p:ext uri="{BB962C8B-B14F-4D97-AF65-F5344CB8AC3E}">
        <p14:creationId xmlns:p14="http://schemas.microsoft.com/office/powerpoint/2010/main" val="3534436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178CA9-27C5-0EA9-403A-AD9F1C0C47B9}"/>
              </a:ext>
            </a:extLst>
          </p:cNvPr>
          <p:cNvPicPr>
            <a:picLocks noChangeAspect="1"/>
          </p:cNvPicPr>
          <p:nvPr/>
        </p:nvPicPr>
        <p:blipFill>
          <a:blip r:embed="rId2"/>
          <a:stretch>
            <a:fillRect/>
          </a:stretch>
        </p:blipFill>
        <p:spPr>
          <a:xfrm>
            <a:off x="0" y="3340100"/>
            <a:ext cx="12192000" cy="342900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Part of the Go Code used on our HTTP Server is automatically generated from the schema of the database and a set of queries.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program called </a:t>
            </a:r>
            <a:r>
              <a:rPr lang="en-US" sz="2000" b="1" dirty="0" err="1">
                <a:latin typeface="Amasis MT Pro Light" panose="020B0604020202020204" pitchFamily="18" charset="0"/>
                <a:cs typeface="Aldhabi" panose="01000000000000000000" pitchFamily="2" charset="-78"/>
              </a:rPr>
              <a:t>kyleconroy</a:t>
            </a:r>
            <a:r>
              <a:rPr lang="en-US" sz="2000" b="1" dirty="0">
                <a:latin typeface="Amasis MT Pro Light" panose="020B0604020202020204" pitchFamily="18" charset="0"/>
                <a:cs typeface="Aldhabi" panose="01000000000000000000" pitchFamily="2" charset="-78"/>
              </a:rPr>
              <a:t>/</a:t>
            </a:r>
            <a:r>
              <a:rPr lang="en-US" sz="2000" b="1"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performs the work of transforming that SQL into idiomatic Go, creating types and functions as needed.</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sp>
        <p:nvSpPr>
          <p:cNvPr id="7" name="TextBox 6">
            <a:extLst>
              <a:ext uri="{FF2B5EF4-FFF2-40B4-BE49-F238E27FC236}">
                <a16:creationId xmlns:a16="http://schemas.microsoft.com/office/drawing/2014/main" id="{690CC5BA-924A-6039-2465-5B940E7B34FC}"/>
              </a:ext>
            </a:extLst>
          </p:cNvPr>
          <p:cNvSpPr txBox="1"/>
          <p:nvPr/>
        </p:nvSpPr>
        <p:spPr>
          <a:xfrm>
            <a:off x="596348" y="6057900"/>
            <a:ext cx="5274842" cy="369332"/>
          </a:xfrm>
          <a:prstGeom prst="rect">
            <a:avLst/>
          </a:prstGeom>
          <a:noFill/>
        </p:spPr>
        <p:txBody>
          <a:bodyPr wrap="none" rtlCol="0">
            <a:spAutoFit/>
          </a:bodyPr>
          <a:lstStyle/>
          <a:p>
            <a:r>
              <a:rPr lang="en-US" dirty="0"/>
              <a:t>67 characters to 498 characters; 750% code multiplier </a:t>
            </a:r>
          </a:p>
        </p:txBody>
      </p:sp>
    </p:spTree>
    <p:extLst>
      <p:ext uri="{BB962C8B-B14F-4D97-AF65-F5344CB8AC3E}">
        <p14:creationId xmlns:p14="http://schemas.microsoft.com/office/powerpoint/2010/main" val="2229913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type is also generated for every row-type in the database.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When our schema changes, we can simply re-run </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allowing most changes to be instantly realized in our Go code, minimizing redundancy and the risk of human mistakes.</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F857887E-B12B-7643-0415-BD2D08821AE3}"/>
              </a:ext>
            </a:extLst>
          </p:cNvPr>
          <p:cNvPicPr>
            <a:picLocks noChangeAspect="1"/>
          </p:cNvPicPr>
          <p:nvPr/>
        </p:nvPicPr>
        <p:blipFill>
          <a:blip r:embed="rId2"/>
          <a:stretch>
            <a:fillRect/>
          </a:stretch>
        </p:blipFill>
        <p:spPr>
          <a:xfrm>
            <a:off x="0" y="3390900"/>
            <a:ext cx="12192000" cy="3429000"/>
          </a:xfrm>
          <a:prstGeom prst="rect">
            <a:avLst/>
          </a:prstGeom>
        </p:spPr>
      </p:pic>
    </p:spTree>
    <p:extLst>
      <p:ext uri="{BB962C8B-B14F-4D97-AF65-F5344CB8AC3E}">
        <p14:creationId xmlns:p14="http://schemas.microsoft.com/office/powerpoint/2010/main" val="222626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Code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Coded in </a:t>
            </a:r>
            <a:r>
              <a:rPr lang="en-US" sz="2000" i="1" dirty="0">
                <a:latin typeface="Amasis MT Pro Light" panose="020B0604020202020204" pitchFamily="18" charset="0"/>
                <a:cs typeface="Aldhabi" panose="01000000000000000000" pitchFamily="2" charset="-78"/>
              </a:rPr>
              <a:t>Go,</a:t>
            </a:r>
            <a:r>
              <a:rPr lang="en-US" sz="2000" dirty="0">
                <a:latin typeface="Amasis MT Pro Light" panose="020B0604020202020204" pitchFamily="18" charset="0"/>
                <a:cs typeface="Aldhabi" panose="01000000000000000000" pitchFamily="2" charset="-78"/>
              </a:rPr>
              <a:t> primarily for its lightweight threads in order to reduce cloud overhead.</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5 modules; </a:t>
            </a:r>
            <a:r>
              <a:rPr lang="en-US" sz="2000" i="1" dirty="0">
                <a:latin typeface="Amasis MT Pro Light" panose="020B0604020202020204" pitchFamily="18" charset="0"/>
                <a:cs typeface="Aldhabi" panose="01000000000000000000" pitchFamily="2" charset="-78"/>
              </a:rPr>
              <a:t>server, util, config, communication, </a:t>
            </a:r>
            <a:r>
              <a:rPr lang="en-US" sz="2000" dirty="0">
                <a:latin typeface="Amasis MT Pro Light" panose="020B0604020202020204" pitchFamily="18" charset="0"/>
                <a:cs typeface="Aldhabi" panose="01000000000000000000" pitchFamily="2" charset="-78"/>
              </a:rPr>
              <a:t>and </a:t>
            </a:r>
            <a:r>
              <a:rPr lang="en-US" sz="2000" i="1" dirty="0">
                <a:latin typeface="Amasis MT Pro Light" panose="020B0604020202020204" pitchFamily="18" charset="0"/>
                <a:cs typeface="Aldhabi" panose="01000000000000000000" pitchFamily="2" charset="-78"/>
              </a:rPr>
              <a:t>database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server</a:t>
            </a:r>
            <a:r>
              <a:rPr lang="en-US" sz="2000" dirty="0">
                <a:latin typeface="Amasis MT Pro Light" panose="020B0604020202020204" pitchFamily="18" charset="0"/>
                <a:cs typeface="Aldhabi" panose="01000000000000000000" pitchFamily="2" charset="-78"/>
              </a:rPr>
              <a:t> consists of 37 .go files comprising 2,344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util</a:t>
            </a:r>
            <a:r>
              <a:rPr lang="en-US" sz="2000" dirty="0">
                <a:latin typeface="Amasis MT Pro Light" panose="020B0604020202020204" pitchFamily="18" charset="0"/>
                <a:cs typeface="Aldhabi" panose="01000000000000000000" pitchFamily="2" charset="-78"/>
              </a:rPr>
              <a:t> consists 3 .go files comprising 137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config</a:t>
            </a:r>
            <a:r>
              <a:rPr lang="en-US" sz="2000" dirty="0">
                <a:latin typeface="Amasis MT Pro Light" panose="020B0604020202020204" pitchFamily="18" charset="0"/>
                <a:cs typeface="Aldhabi" panose="01000000000000000000" pitchFamily="2" charset="-78"/>
              </a:rPr>
              <a:t> contains 1 .go files comprising 382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contains 3 .go files comprising 245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database </a:t>
            </a:r>
            <a:r>
              <a:rPr lang="en-US" sz="2000" dirty="0">
                <a:latin typeface="Amasis MT Pro Light" panose="020B0604020202020204" pitchFamily="18" charset="0"/>
                <a:cs typeface="Aldhabi" panose="01000000000000000000" pitchFamily="2" charset="-78"/>
              </a:rPr>
              <a:t>contains 14 non-generated and 19 generated source code files comprising 2,600 lines of non-comment code.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There are also 98 lines of </a:t>
            </a:r>
            <a:r>
              <a:rPr lang="en-US" sz="2000"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 and 11 lines of YAML.</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In total, the HTTP Server requires 5,806 lines of code. </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081596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What Is Comment Anywhere?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185952" cy="2246769"/>
          </a:xfrm>
          <a:prstGeom prst="rect">
            <a:avLst/>
          </a:prstGeom>
          <a:noFill/>
        </p:spPr>
        <p:txBody>
          <a:bodyPr wrap="square" rtlCol="0">
            <a:spAutoFit/>
          </a:bodyPr>
          <a:lstStyle/>
          <a:p>
            <a:r>
              <a:rPr lang="en-US" sz="2000" dirty="0">
                <a:latin typeface="Amasis MT Pro Light" panose="020B0604020202020204" pitchFamily="18" charset="0"/>
                <a:cs typeface="Aldhabi" panose="01000000000000000000" pitchFamily="2" charset="-78"/>
              </a:rPr>
              <a:t>Comment Anywhere is a web service that allows users to access a unique comment section for </a:t>
            </a:r>
            <a:r>
              <a:rPr lang="en-US" sz="2000" dirty="0">
                <a:solidFill>
                  <a:srgbClr val="FFFF00"/>
                </a:solidFill>
                <a:latin typeface="Amasis MT Pro Light" panose="020B0604020202020204" pitchFamily="18" charset="0"/>
                <a:cs typeface="Aldhabi" panose="01000000000000000000" pitchFamily="2" charset="-78"/>
              </a:rPr>
              <a:t>any webpage on the internet</a:t>
            </a:r>
            <a:r>
              <a:rPr lang="en-US" sz="2000" i="1" dirty="0">
                <a:latin typeface="Amasis MT Pro Light" panose="020B0604020202020204" pitchFamily="18" charset="0"/>
                <a:cs typeface="Aldhabi" panose="01000000000000000000" pitchFamily="2" charset="-78"/>
              </a:rPr>
              <a:t>.</a:t>
            </a:r>
          </a:p>
          <a:p>
            <a:endParaRPr lang="en-US" sz="2000" i="1" dirty="0">
              <a:latin typeface="Amasis MT Pro Light" panose="020B0604020202020204" pitchFamily="18" charset="0"/>
              <a:cs typeface="Aldhabi" panose="01000000000000000000" pitchFamily="2" charset="-78"/>
            </a:endParaRPr>
          </a:p>
          <a:p>
            <a:r>
              <a:rPr lang="en-US" sz="2000" dirty="0">
                <a:latin typeface="Amasis MT Pro Light" panose="020B0604020202020204" pitchFamily="18" charset="0"/>
                <a:cs typeface="Aldhabi" panose="01000000000000000000" pitchFamily="2" charset="-78"/>
              </a:rPr>
              <a:t>Comment Anywhere runs as a browser extension in </a:t>
            </a:r>
            <a:r>
              <a:rPr lang="en-US" sz="2000" dirty="0">
                <a:solidFill>
                  <a:srgbClr val="FFFF00"/>
                </a:solidFill>
                <a:latin typeface="Amasis MT Pro Light" panose="020B0604020202020204" pitchFamily="18" charset="0"/>
                <a:cs typeface="Aldhabi" panose="01000000000000000000" pitchFamily="2" charset="-78"/>
              </a:rPr>
              <a:t>Mozilla Firefox</a:t>
            </a:r>
            <a:r>
              <a:rPr lang="en-US" sz="2000" dirty="0">
                <a:latin typeface="Amasis MT Pro Light" panose="020B0604020202020204" pitchFamily="18" charset="0"/>
                <a:cs typeface="Aldhabi" panose="01000000000000000000" pitchFamily="2" charset="-78"/>
              </a:rPr>
              <a:t>.</a:t>
            </a:r>
          </a:p>
          <a:p>
            <a:endParaRPr lang="en-US" sz="2000" i="1" dirty="0">
              <a:latin typeface="Amasis MT Pro Light" panose="020B0604020202020204" pitchFamily="18" charset="0"/>
              <a:cs typeface="Aldhabi" panose="01000000000000000000" pitchFamily="2" charset="-78"/>
            </a:endParaRPr>
          </a:p>
          <a:p>
            <a:r>
              <a:rPr lang="en-US" sz="2000" dirty="0">
                <a:latin typeface="Amasis MT Pro Light" panose="020B0604020202020204" pitchFamily="18" charset="0"/>
                <a:cs typeface="Aldhabi" panose="01000000000000000000" pitchFamily="2" charset="-78"/>
              </a:rPr>
              <a:t>When a user clicks the Comment Anywhere guy icon, a drop-down interface appears that lets them see and post comments for the webpage they are currently viewing.</a:t>
            </a:r>
          </a:p>
        </p:txBody>
      </p:sp>
      <p:pic>
        <p:nvPicPr>
          <p:cNvPr id="3" name="Picture 2" descr="Logo&#10;&#10;Description automatically generated">
            <a:extLst>
              <a:ext uri="{FF2B5EF4-FFF2-40B4-BE49-F238E27FC236}">
                <a16:creationId xmlns:a16="http://schemas.microsoft.com/office/drawing/2014/main" id="{C6AF436F-EF33-372A-EF15-BD143C3E3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141" y="3900819"/>
            <a:ext cx="1878481" cy="1407781"/>
          </a:xfrm>
          <a:prstGeom prst="rect">
            <a:avLst/>
          </a:prstGeom>
        </p:spPr>
      </p:pic>
    </p:spTree>
    <p:extLst>
      <p:ext uri="{BB962C8B-B14F-4D97-AF65-F5344CB8AC3E}">
        <p14:creationId xmlns:p14="http://schemas.microsoft.com/office/powerpoint/2010/main" val="432960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server</a:t>
            </a:r>
            <a:r>
              <a:rPr lang="en-US" sz="2000" dirty="0">
                <a:latin typeface="Amasis MT Pro Light" panose="020B0604020202020204" pitchFamily="18" charset="0"/>
                <a:cs typeface="Aldhabi" panose="01000000000000000000" pitchFamily="2" charset="-78"/>
              </a:rPr>
              <a:t> provides the top-level Server object, which provides methods for handling HTTP Request at each endpoint.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communication </a:t>
            </a:r>
            <a:r>
              <a:rPr lang="en-US" sz="2000" dirty="0">
                <a:latin typeface="Amasis MT Pro Light" panose="020B0604020202020204" pitchFamily="18" charset="0"/>
                <a:cs typeface="Aldhabi" panose="01000000000000000000" pitchFamily="2" charset="-78"/>
              </a:rPr>
              <a:t>provides types for parsing the JSON data sent from the Front-End and types for building JSON data to respond with.</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database</a:t>
            </a:r>
            <a:r>
              <a:rPr lang="en-US" sz="2000" dirty="0">
                <a:latin typeface="Amasis MT Pro Light" panose="020B0604020202020204" pitchFamily="18" charset="0"/>
                <a:cs typeface="Aldhabi" panose="01000000000000000000" pitchFamily="2" charset="-78"/>
              </a:rPr>
              <a:t> provides the Store object, whose methods wrap the functions generated by </a:t>
            </a:r>
            <a:r>
              <a:rPr lang="en-US" sz="2000"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Generally, Store executes database queries and converts the results to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config</a:t>
            </a:r>
            <a:r>
              <a:rPr lang="en-US" sz="2000" dirty="0">
                <a:latin typeface="Amasis MT Pro Light" panose="020B0604020202020204" pitchFamily="18" charset="0"/>
                <a:cs typeface="Aldhabi" panose="01000000000000000000" pitchFamily="2" charset="-78"/>
              </a:rPr>
              <a:t> validates and loads the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util</a:t>
            </a:r>
            <a:r>
              <a:rPr lang="en-US" sz="2000" dirty="0">
                <a:latin typeface="Amasis MT Pro Light" panose="020B0604020202020204" pitchFamily="18" charset="0"/>
                <a:cs typeface="Aldhabi" panose="01000000000000000000" pitchFamily="2" charset="-78"/>
              </a:rPr>
              <a:t> provides pure functions for utility purposes, that perform, for example, regular expression input validation and password encryption.</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855446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Tree>
    <p:extLst>
      <p:ext uri="{BB962C8B-B14F-4D97-AF65-F5344CB8AC3E}">
        <p14:creationId xmlns:p14="http://schemas.microsoft.com/office/powerpoint/2010/main" val="2413985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1931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 will describe these modules starting with the simplest and moving to the more complex.</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They will be addressed in this order:</a:t>
            </a:r>
          </a:p>
          <a:p>
            <a:pPr>
              <a:lnSpc>
                <a:spcPct val="150000"/>
              </a:lnSpc>
            </a:pPr>
            <a:endParaRPr lang="en-US" sz="2000" dirty="0">
              <a:latin typeface="Amasis MT Pro Light" panose="020B0604020202020204" pitchFamily="18" charset="0"/>
              <a:cs typeface="Aldhabi" panose="01000000000000000000" pitchFamily="2" charset="-78"/>
            </a:endParaRP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config</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communication</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util</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database</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server</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947048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7569200" y="4724400"/>
            <a:ext cx="4622800" cy="2170642"/>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919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config</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config </a:t>
            </a:r>
            <a:r>
              <a:rPr lang="en-US" sz="2000" dirty="0">
                <a:latin typeface="Amasis MT Pro Light" panose="020B0604020202020204" pitchFamily="18" charset="0"/>
                <a:cs typeface="Aldhabi" panose="01000000000000000000" pitchFamily="2" charset="-78"/>
              </a:rPr>
              <a:t>is a simple module. It simply looks for the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 and uses it to load environment variables, then confirms that all the necessary environment variables are loaded. If some required ones are missing, it prints the appropriate error message and fatally crashes the HTTP Server.</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Config object is available to all other modules as a global singleton.</a:t>
            </a: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Config.Load</a:t>
            </a:r>
            <a:r>
              <a:rPr lang="en-US" sz="2000" dirty="0">
                <a:latin typeface="Amasis MT Pro Light" panose="020B0604020202020204" pitchFamily="18" charset="0"/>
                <a:cs typeface="Aldhabi" panose="01000000000000000000" pitchFamily="2" charset="-78"/>
              </a:rPr>
              <a:t> is called in main immediately after command line arguments have been parsed to validate the environment variables.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server cannot run if required, non-defaulting environment variables are not available. </a:t>
            </a:r>
          </a:p>
        </p:txBody>
      </p:sp>
    </p:spTree>
    <p:extLst>
      <p:ext uri="{BB962C8B-B14F-4D97-AF65-F5344CB8AC3E}">
        <p14:creationId xmlns:p14="http://schemas.microsoft.com/office/powerpoint/2010/main" val="3696944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config</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code below is an interesting case. It demonstrates how config requires the environment “DB_CONTAINER_NAME” be present but only if “</a:t>
            </a:r>
            <a:r>
              <a:rPr lang="en-US" sz="2000" dirty="0" err="1">
                <a:latin typeface="Amasis MT Pro Light" panose="020B0604020202020204" pitchFamily="18" charset="0"/>
                <a:cs typeface="Aldhabi" panose="01000000000000000000" pitchFamily="2" charset="-78"/>
              </a:rPr>
              <a:t>DockerMode</a:t>
            </a:r>
            <a:r>
              <a:rPr lang="en-US" sz="2000" dirty="0">
                <a:latin typeface="Amasis MT Pro Light" panose="020B0604020202020204" pitchFamily="18" charset="0"/>
                <a:cs typeface="Aldhabi" panose="01000000000000000000" pitchFamily="2" charset="-78"/>
              </a:rPr>
              <a:t>” is true.</a:t>
            </a:r>
          </a:p>
          <a:p>
            <a:pPr marL="342900" indent="-342900">
              <a:lnSpc>
                <a:spcPct val="150000"/>
              </a:lnSpc>
              <a:buFont typeface="Arial" panose="020B0604020202020204" pitchFamily="34" charset="0"/>
              <a:buChar char="•"/>
            </a:pPr>
            <a:r>
              <a:rPr lang="en-US" sz="2000" dirty="0" err="1">
                <a:latin typeface="Amasis MT Pro Light" panose="020B0604020202020204" pitchFamily="18" charset="0"/>
                <a:cs typeface="Aldhabi" panose="01000000000000000000" pitchFamily="2" charset="-78"/>
              </a:rPr>
              <a:t>DockerMode</a:t>
            </a:r>
            <a:r>
              <a:rPr lang="en-US" sz="2000" dirty="0">
                <a:latin typeface="Amasis MT Pro Light" panose="020B0604020202020204" pitchFamily="18" charset="0"/>
                <a:cs typeface="Aldhabi" panose="01000000000000000000" pitchFamily="2" charset="-78"/>
              </a:rPr>
              <a:t> is set when the executable is run with the flag –docker=true.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is necessary because Config can produce a database connection string from its environment variables, and this string looks different if the HTTP Server process is running inside a docker container and connecting to the database over a docker network.</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2CA1A04E-461E-094D-5000-58610CFD8F81}"/>
              </a:ext>
            </a:extLst>
          </p:cNvPr>
          <p:cNvPicPr>
            <a:picLocks noChangeAspect="1"/>
          </p:cNvPicPr>
          <p:nvPr/>
        </p:nvPicPr>
        <p:blipFill>
          <a:blip r:embed="rId2"/>
          <a:stretch>
            <a:fillRect/>
          </a:stretch>
        </p:blipFill>
        <p:spPr>
          <a:xfrm>
            <a:off x="596348" y="4477903"/>
            <a:ext cx="6816249" cy="2142586"/>
          </a:xfrm>
          <a:prstGeom prst="rect">
            <a:avLst/>
          </a:prstGeom>
        </p:spPr>
      </p:pic>
    </p:spTree>
    <p:extLst>
      <p:ext uri="{BB962C8B-B14F-4D97-AF65-F5344CB8AC3E}">
        <p14:creationId xmlns:p14="http://schemas.microsoft.com/office/powerpoint/2010/main" val="1371159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9118600" y="901700"/>
            <a:ext cx="2477052" cy="1346199"/>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763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provides the types expected by both the HTTP server and front-end client.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example, the “/register” endpoint expects the body of the HTTP Request to contain a JSON string that can be parsed into a client-to-server communication entity structured as follows:</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10456709" cy="2862322"/>
          </a:xfrm>
          <a:prstGeom prst="rect">
            <a:avLst/>
          </a:prstGeom>
          <a:noFill/>
        </p:spPr>
        <p:txBody>
          <a:bodyPr wrap="none" rtlCol="0">
            <a:spAutoFit/>
          </a:bodyPr>
          <a:lstStyle/>
          <a:p>
            <a:r>
              <a:rPr lang="en-US" b="0" dirty="0">
                <a:solidFill>
                  <a:srgbClr val="7CA668"/>
                </a:solidFill>
                <a:effectLst/>
                <a:latin typeface="Fira Code" pitchFamily="1" charset="0"/>
              </a:rPr>
              <a:t>// Register is dispatched to the server when the client clicks “Submit” </a:t>
            </a:r>
            <a:br>
              <a:rPr lang="en-US" b="0" dirty="0">
                <a:solidFill>
                  <a:srgbClr val="7CA668"/>
                </a:solidFill>
                <a:effectLst/>
                <a:latin typeface="Fira Code" pitchFamily="1" charset="0"/>
              </a:rPr>
            </a:br>
            <a:r>
              <a:rPr lang="en-US" b="0" dirty="0">
                <a:solidFill>
                  <a:srgbClr val="7CA668"/>
                </a:solidFill>
                <a:effectLst/>
                <a:latin typeface="Fira Code" pitchFamily="1" charset="0"/>
              </a:rPr>
              <a:t>on the register form.</a:t>
            </a:r>
            <a:endParaRPr lang="en-US" b="0" dirty="0">
              <a:solidFill>
                <a:srgbClr val="FFFFFF"/>
              </a:solidFill>
              <a:effectLst/>
              <a:latin typeface="Fira Code" pitchFamily="1" charset="0"/>
            </a:endParaRPr>
          </a:p>
          <a:p>
            <a:r>
              <a:rPr lang="en-US" b="0" dirty="0">
                <a:solidFill>
                  <a:srgbClr val="569CD6"/>
                </a:solidFill>
                <a:effectLst/>
                <a:latin typeface="Fira Code" pitchFamily="1" charset="0"/>
              </a:rPr>
              <a:t>type</a:t>
            </a:r>
            <a:r>
              <a:rPr lang="en-US" b="0" dirty="0">
                <a:solidFill>
                  <a:srgbClr val="FFFFFF"/>
                </a:solidFill>
                <a:effectLst/>
                <a:latin typeface="Fira Code" pitchFamily="1" charset="0"/>
              </a:rPr>
              <a:t> </a:t>
            </a:r>
            <a:r>
              <a:rPr lang="en-US" b="0" dirty="0">
                <a:solidFill>
                  <a:srgbClr val="4EC9B0"/>
                </a:solidFill>
                <a:effectLst/>
                <a:latin typeface="Fira Code" pitchFamily="1" charset="0"/>
              </a:rPr>
              <a:t>Register</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struct</a:t>
            </a:r>
            <a:r>
              <a:rPr lang="en-US" b="0" dirty="0">
                <a:solidFill>
                  <a:srgbClr val="FFFFFF"/>
                </a:solidFill>
                <a:effectLst/>
                <a:latin typeface="Fira Code" pitchFamily="1" charset="0"/>
              </a:rPr>
              <a:t> {</a:t>
            </a:r>
          </a:p>
          <a:p>
            <a:r>
              <a:rPr lang="en-US" b="0" dirty="0">
                <a:solidFill>
                  <a:srgbClr val="FFFFFF"/>
                </a:solidFill>
                <a:effectLst/>
                <a:latin typeface="Fira Code" pitchFamily="1" charset="0"/>
              </a:rPr>
              <a:t>    Username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Password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a:t>
            </a:r>
            <a:r>
              <a:rPr lang="en-US" b="0" dirty="0" err="1">
                <a:solidFill>
                  <a:srgbClr val="FFFFFF"/>
                </a:solidFill>
                <a:effectLst/>
                <a:latin typeface="Fira Code" pitchFamily="1" charset="0"/>
              </a:rPr>
              <a:t>RetypePassword</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Email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a:t>
            </a:r>
            <a:r>
              <a:rPr lang="en-US" b="0" dirty="0" err="1">
                <a:solidFill>
                  <a:srgbClr val="FFFFFF"/>
                </a:solidFill>
                <a:effectLst/>
                <a:latin typeface="Fira Code" pitchFamily="1" charset="0"/>
              </a:rPr>
              <a:t>AgreedToTerms</a:t>
            </a:r>
            <a:r>
              <a:rPr lang="en-US" b="0" dirty="0">
                <a:solidFill>
                  <a:srgbClr val="FFFFFF"/>
                </a:solidFill>
                <a:effectLst/>
                <a:latin typeface="Fira Code" pitchFamily="1" charset="0"/>
              </a:rPr>
              <a:t>  </a:t>
            </a:r>
            <a:r>
              <a:rPr lang="en-US" b="0" dirty="0">
                <a:solidFill>
                  <a:srgbClr val="569CD6"/>
                </a:solidFill>
                <a:effectLst/>
                <a:latin typeface="Fira Code" pitchFamily="1" charset="0"/>
              </a:rPr>
              <a:t>bool</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a:t>
            </a:r>
          </a:p>
          <a:p>
            <a:endParaRPr lang="en-US" dirty="0"/>
          </a:p>
        </p:txBody>
      </p:sp>
    </p:spTree>
    <p:extLst>
      <p:ext uri="{BB962C8B-B14F-4D97-AF65-F5344CB8AC3E}">
        <p14:creationId xmlns:p14="http://schemas.microsoft.com/office/powerpoint/2010/main" val="3658744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body of the HTTP Response to a client will ultimately contain a JSON-style string that can be parsed into an array of server-to-client communication entities, which the Front End will process.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example, the Message entity, often sent when there is a problem with a request, will cause a message to display on the Front End, in either blue or red.</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10884711" cy="2031325"/>
          </a:xfrm>
          <a:prstGeom prst="rect">
            <a:avLst/>
          </a:prstGeom>
          <a:noFill/>
        </p:spPr>
        <p:txBody>
          <a:bodyPr wrap="none" rtlCol="0">
            <a:spAutoFit/>
          </a:bodyPr>
          <a:lstStyle/>
          <a:p>
            <a:r>
              <a:rPr lang="en-US" b="0" dirty="0">
                <a:solidFill>
                  <a:srgbClr val="7CA668"/>
                </a:solidFill>
                <a:effectLst/>
                <a:latin typeface="Fira Code" pitchFamily="1" charset="0"/>
              </a:rPr>
              <a:t>// Message is a general communication entity used to provide feedback to a </a:t>
            </a:r>
            <a:br>
              <a:rPr lang="en-US" b="0" dirty="0">
                <a:solidFill>
                  <a:srgbClr val="7CA668"/>
                </a:solidFill>
                <a:effectLst/>
                <a:latin typeface="Fira Code" pitchFamily="1" charset="0"/>
              </a:rPr>
            </a:br>
            <a:r>
              <a:rPr lang="en-US" b="0" dirty="0">
                <a:solidFill>
                  <a:srgbClr val="7CA668"/>
                </a:solidFill>
                <a:effectLst/>
                <a:latin typeface="Fira Code" pitchFamily="1" charset="0"/>
              </a:rPr>
              <a:t>client that some action has completed (or not completed) </a:t>
            </a:r>
          </a:p>
          <a:p>
            <a:r>
              <a:rPr lang="en-US" b="0" dirty="0">
                <a:solidFill>
                  <a:srgbClr val="569CD6"/>
                </a:solidFill>
                <a:effectLst/>
                <a:latin typeface="Fira Code" pitchFamily="1" charset="0"/>
              </a:rPr>
              <a:t>type</a:t>
            </a:r>
            <a:r>
              <a:rPr lang="en-US" b="0" dirty="0">
                <a:solidFill>
                  <a:srgbClr val="FFFFFF"/>
                </a:solidFill>
                <a:effectLst/>
                <a:latin typeface="Fira Code" pitchFamily="1" charset="0"/>
              </a:rPr>
              <a:t> </a:t>
            </a:r>
            <a:r>
              <a:rPr lang="en-US" b="0" dirty="0">
                <a:solidFill>
                  <a:srgbClr val="4EC9B0"/>
                </a:solidFill>
                <a:effectLst/>
                <a:latin typeface="Fira Code" pitchFamily="1" charset="0"/>
              </a:rPr>
              <a:t>Message</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struct</a:t>
            </a:r>
            <a:r>
              <a:rPr lang="en-US" b="0" dirty="0">
                <a:solidFill>
                  <a:srgbClr val="FFFFFF"/>
                </a:solidFill>
                <a:effectLst/>
                <a:latin typeface="Fira Code" pitchFamily="1" charset="0"/>
              </a:rPr>
              <a:t> {</a:t>
            </a:r>
          </a:p>
          <a:p>
            <a:r>
              <a:rPr lang="en-US" b="0" dirty="0">
                <a:solidFill>
                  <a:srgbClr val="FFFFFF"/>
                </a:solidFill>
                <a:effectLst/>
                <a:latin typeface="Fira Code" pitchFamily="1" charset="0"/>
              </a:rPr>
              <a:t>    Success </a:t>
            </a:r>
            <a:r>
              <a:rPr lang="en-US" b="0" dirty="0">
                <a:solidFill>
                  <a:srgbClr val="569CD6"/>
                </a:solidFill>
                <a:effectLst/>
                <a:latin typeface="Fira Code" pitchFamily="1" charset="0"/>
              </a:rPr>
              <a:t>bool</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Text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a:t>
            </a:r>
          </a:p>
          <a:p>
            <a:endParaRPr lang="en-US" dirty="0"/>
          </a:p>
        </p:txBody>
      </p:sp>
    </p:spTree>
    <p:extLst>
      <p:ext uri="{BB962C8B-B14F-4D97-AF65-F5344CB8AC3E}">
        <p14:creationId xmlns:p14="http://schemas.microsoft.com/office/powerpoint/2010/main" val="2554668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4232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Some messages to the client may be considerably more complex than that. The </a:t>
            </a:r>
            <a:r>
              <a:rPr lang="en-US" sz="2000" i="1" dirty="0" err="1">
                <a:latin typeface="Amasis MT Pro Light" panose="020B0604020202020204" pitchFamily="18" charset="0"/>
                <a:cs typeface="Aldhabi" panose="01000000000000000000" pitchFamily="2" charset="-78"/>
              </a:rPr>
              <a:t>FullPage</a:t>
            </a:r>
            <a:r>
              <a:rPr lang="en-US" sz="2000" dirty="0">
                <a:latin typeface="Amasis MT Pro Light" panose="020B0604020202020204" pitchFamily="18" charset="0"/>
                <a:cs typeface="Aldhabi" panose="01000000000000000000" pitchFamily="2" charset="-78"/>
              </a:rPr>
              <a:t> and composite server-client communication entities are shown.</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432353" y="3086101"/>
            <a:ext cx="2971799" cy="2677656"/>
          </a:xfrm>
          <a:prstGeom prst="rect">
            <a:avLst/>
          </a:prstGeom>
          <a:noFill/>
        </p:spPr>
        <p:txBody>
          <a:bodyPr wrap="square" rtlCol="0">
            <a:spAutoFit/>
          </a:bodyPr>
          <a:lstStyle/>
          <a:p>
            <a:r>
              <a:rPr lang="en-US" sz="1400" b="0" dirty="0">
                <a:solidFill>
                  <a:srgbClr val="7CA668"/>
                </a:solidFill>
                <a:effectLst/>
                <a:latin typeface="Fira Code" pitchFamily="1" charset="0"/>
              </a:rPr>
              <a:t>// </a:t>
            </a:r>
            <a:r>
              <a:rPr lang="en-US" sz="1400" b="0" dirty="0" err="1">
                <a:solidFill>
                  <a:srgbClr val="7CA668"/>
                </a:solidFill>
                <a:effectLst/>
                <a:latin typeface="Fira Code" pitchFamily="1" charset="0"/>
              </a:rPr>
              <a:t>FullPage</a:t>
            </a:r>
            <a:r>
              <a:rPr lang="en-US" sz="1400" b="0" dirty="0">
                <a:solidFill>
                  <a:srgbClr val="7CA668"/>
                </a:solidFill>
                <a:effectLst/>
                <a:latin typeface="Fira Code" pitchFamily="1" charset="0"/>
              </a:rPr>
              <a:t> is returned when a user first requests comments for a new page. It contains an array of all comment data for that page.</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err="1">
                <a:solidFill>
                  <a:srgbClr val="4EC9B0"/>
                </a:solidFill>
                <a:effectLst/>
                <a:latin typeface="Fira Code" pitchFamily="1" charset="0"/>
              </a:rPr>
              <a:t>FullPage</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Comments []Comment</a:t>
            </a:r>
          </a:p>
          <a:p>
            <a:r>
              <a:rPr lang="en-US" sz="1400" b="0" dirty="0">
                <a:solidFill>
                  <a:srgbClr val="FFFFFF"/>
                </a:solidFill>
                <a:effectLst/>
                <a:latin typeface="Fira Code" pitchFamily="1" charset="0"/>
              </a:rPr>
              <a:t>    Domain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Path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a:p>
            <a:endParaRPr lang="en-US" sz="1400" dirty="0"/>
          </a:p>
        </p:txBody>
      </p:sp>
      <p:sp>
        <p:nvSpPr>
          <p:cNvPr id="3" name="TextBox 2">
            <a:extLst>
              <a:ext uri="{FF2B5EF4-FFF2-40B4-BE49-F238E27FC236}">
                <a16:creationId xmlns:a16="http://schemas.microsoft.com/office/drawing/2014/main" id="{6BA391BB-64B1-7FD0-5A70-1629E1249C0A}"/>
              </a:ext>
            </a:extLst>
          </p:cNvPr>
          <p:cNvSpPr txBox="1"/>
          <p:nvPr/>
        </p:nvSpPr>
        <p:spPr>
          <a:xfrm>
            <a:off x="3644347" y="2654302"/>
            <a:ext cx="4064553" cy="3754874"/>
          </a:xfrm>
          <a:prstGeom prst="rect">
            <a:avLst/>
          </a:prstGeom>
          <a:noFill/>
        </p:spPr>
        <p:txBody>
          <a:bodyPr wrap="square" rtlCol="0">
            <a:spAutoFit/>
          </a:bodyPr>
          <a:lstStyle/>
          <a:p>
            <a:r>
              <a:rPr lang="en-US" sz="1400" b="0" dirty="0">
                <a:solidFill>
                  <a:srgbClr val="7CA668"/>
                </a:solidFill>
                <a:effectLst/>
                <a:latin typeface="Fira Code" pitchFamily="1" charset="0"/>
              </a:rPr>
              <a:t>// Comment provides the data the Front End needs to render a comment.</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a:solidFill>
                  <a:srgbClr val="4EC9B0"/>
                </a:solidFill>
                <a:effectLst/>
                <a:latin typeface="Fira Code" pitchFamily="1" charset="0"/>
              </a:rPr>
              <a:t>Comment</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UserId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Username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CommentId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Content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Factual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Funny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Agree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Hidden     </a:t>
            </a:r>
            <a:r>
              <a:rPr lang="en-US" sz="1400" b="0" dirty="0">
                <a:solidFill>
                  <a:srgbClr val="569CD6"/>
                </a:solidFill>
                <a:effectLst/>
                <a:latin typeface="Fira Code" pitchFamily="1" charset="0"/>
              </a:rPr>
              <a:t>bool</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Parent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Removed    </a:t>
            </a:r>
            <a:r>
              <a:rPr lang="en-US" sz="1400" b="0" dirty="0">
                <a:solidFill>
                  <a:srgbClr val="569CD6"/>
                </a:solidFill>
                <a:effectLst/>
                <a:latin typeface="Fira Code" pitchFamily="1" charset="0"/>
              </a:rPr>
              <a:t>bool</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TimePosted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a:p>
            <a:endParaRPr lang="en-US" sz="1400" dirty="0"/>
          </a:p>
        </p:txBody>
      </p:sp>
      <p:sp>
        <p:nvSpPr>
          <p:cNvPr id="5" name="TextBox 4">
            <a:extLst>
              <a:ext uri="{FF2B5EF4-FFF2-40B4-BE49-F238E27FC236}">
                <a16:creationId xmlns:a16="http://schemas.microsoft.com/office/drawing/2014/main" id="{3F2EE309-C141-B6F3-9553-A60215B2CDE3}"/>
              </a:ext>
            </a:extLst>
          </p:cNvPr>
          <p:cNvSpPr txBox="1"/>
          <p:nvPr/>
        </p:nvSpPr>
        <p:spPr>
          <a:xfrm>
            <a:off x="7949095" y="3277275"/>
            <a:ext cx="3822147" cy="2031325"/>
          </a:xfrm>
          <a:prstGeom prst="rect">
            <a:avLst/>
          </a:prstGeom>
          <a:noFill/>
        </p:spPr>
        <p:txBody>
          <a:bodyPr wrap="square" rtlCol="0">
            <a:spAutoFit/>
          </a:bodyPr>
          <a:lstStyle/>
          <a:p>
            <a:r>
              <a:rPr lang="en-US" sz="1400" b="0" dirty="0">
                <a:solidFill>
                  <a:srgbClr val="7CA668"/>
                </a:solidFill>
                <a:effectLst/>
                <a:latin typeface="Fira Code" pitchFamily="1" charset="0"/>
              </a:rPr>
              <a:t>// </a:t>
            </a:r>
            <a:r>
              <a:rPr lang="en-US" sz="1400" b="0" dirty="0" err="1">
                <a:solidFill>
                  <a:srgbClr val="7CA668"/>
                </a:solidFill>
                <a:effectLst/>
                <a:latin typeface="Fira Code" pitchFamily="1" charset="0"/>
              </a:rPr>
              <a:t>CommentVoteDimension</a:t>
            </a:r>
            <a:r>
              <a:rPr lang="en-US" sz="1400" b="0" dirty="0">
                <a:solidFill>
                  <a:srgbClr val="7CA668"/>
                </a:solidFill>
                <a:effectLst/>
                <a:latin typeface="Fira Code" pitchFamily="1" charset="0"/>
              </a:rPr>
              <a:t> contains data for the number of votes on a comment.</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err="1">
                <a:solidFill>
                  <a:srgbClr val="4EC9B0"/>
                </a:solidFill>
                <a:effectLst/>
                <a:latin typeface="Fira Code" pitchFamily="1" charset="0"/>
              </a:rPr>
              <a:t>CommentVoteDimension</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AlreadyVoted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int8</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Downs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Ups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p:txBody>
      </p:sp>
    </p:spTree>
    <p:extLst>
      <p:ext uri="{BB962C8B-B14F-4D97-AF65-F5344CB8AC3E}">
        <p14:creationId xmlns:p14="http://schemas.microsoft.com/office/powerpoint/2010/main" val="4128367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Agenda for this Presentation</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185952" cy="4193199"/>
          </a:xfrm>
          <a:prstGeom prst="rect">
            <a:avLst/>
          </a:prstGeom>
          <a:noFill/>
        </p:spPr>
        <p:txBody>
          <a:bodyPr wrap="square" rtlCol="0">
            <a:spAutoFit/>
          </a:bodyPr>
          <a:lstStyle/>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quick look at Comment </a:t>
            </a:r>
            <a:r>
              <a:rPr lang="en-US" sz="2000" dirty="0" err="1">
                <a:latin typeface="Amasis MT Pro Light" panose="020B0604020202020204" pitchFamily="18" charset="0"/>
                <a:cs typeface="Aldhabi" panose="01000000000000000000" pitchFamily="2" charset="-78"/>
              </a:rPr>
              <a:t>Anywhere’s</a:t>
            </a:r>
            <a:r>
              <a:rPr lang="en-US" sz="2000" dirty="0">
                <a:latin typeface="Amasis MT Pro Light" panose="020B0604020202020204" pitchFamily="18" charset="0"/>
                <a:cs typeface="Aldhabi" panose="01000000000000000000" pitchFamily="2" charset="-78"/>
              </a:rPr>
              <a:t> User Interface, explaining some of the important features it provides.</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Discussion of our motivation for making Comment Anywhere.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Discussion of the issue of Moderation.</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brief survey how Comment Anywhere talks to the server.</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brief survey of how the Comment Anywhere server is structured.</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brief explanation of the Browser Extension technology.</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short demo video.</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Some code metrics.</a:t>
            </a:r>
          </a:p>
        </p:txBody>
      </p:sp>
    </p:spTree>
    <p:extLst>
      <p:ext uri="{BB962C8B-B14F-4D97-AF65-F5344CB8AC3E}">
        <p14:creationId xmlns:p14="http://schemas.microsoft.com/office/powerpoint/2010/main" val="1371332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CD539228-A093-C271-2F05-926E0294F661}"/>
              </a:ext>
            </a:extLst>
          </p:cNvPr>
          <p:cNvSpPr/>
          <p:nvPr/>
        </p:nvSpPr>
        <p:spPr>
          <a:xfrm>
            <a:off x="7557052" y="1968501"/>
            <a:ext cx="4634948" cy="31496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80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primary purpose of module </a:t>
            </a:r>
            <a:r>
              <a:rPr lang="en-US" sz="2000" i="1" dirty="0">
                <a:latin typeface="Amasis MT Pro Light" panose="020B0604020202020204" pitchFamily="18" charset="0"/>
                <a:cs typeface="Aldhabi" panose="01000000000000000000" pitchFamily="2" charset="-78"/>
              </a:rPr>
              <a:t>database</a:t>
            </a:r>
            <a:r>
              <a:rPr lang="en-US" sz="2000" dirty="0">
                <a:latin typeface="Amasis MT Pro Light" panose="020B0604020202020204" pitchFamily="18" charset="0"/>
                <a:cs typeface="Aldhabi" panose="01000000000000000000" pitchFamily="2" charset="-78"/>
              </a:rPr>
              <a:t> is to wrap calls to the functions generated by </a:t>
            </a:r>
            <a:r>
              <a:rPr lang="en-US" sz="2000"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(the code-generation software), abstracting and simplifying the database operations.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These abstractions are implemented as methods of the object </a:t>
            </a:r>
            <a:r>
              <a:rPr lang="en-US" sz="2000" i="1" dirty="0" err="1">
                <a:latin typeface="Amasis MT Pro Light" panose="020B0604020202020204" pitchFamily="18" charset="0"/>
                <a:cs typeface="Aldhabi" panose="01000000000000000000" pitchFamily="2" charset="-78"/>
              </a:rPr>
              <a:t>database.Store</a:t>
            </a:r>
            <a:r>
              <a:rPr lang="en-US" sz="2000" dirty="0">
                <a:latin typeface="Amasis MT Pro Light" panose="020B0604020202020204" pitchFamily="18" charset="0"/>
                <a:cs typeface="Aldhabi" panose="01000000000000000000" pitchFamily="2" charset="-78"/>
              </a:rPr>
              <a:t>, which is referenced as a top-level member of </a:t>
            </a:r>
            <a:r>
              <a:rPr lang="en-US" sz="2000" i="1" dirty="0" err="1">
                <a:latin typeface="Amasis MT Pro Light" panose="020B0604020202020204" pitchFamily="18" charset="0"/>
                <a:cs typeface="Aldhabi" panose="01000000000000000000" pitchFamily="2" charset="-78"/>
              </a:rPr>
              <a:t>server.Server</a:t>
            </a:r>
            <a:r>
              <a:rPr lang="en-US" sz="2000" i="1"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Store</a:t>
            </a:r>
            <a:r>
              <a:rPr lang="en-US" sz="2000" dirty="0">
                <a:latin typeface="Amasis MT Pro Light" panose="020B0604020202020204" pitchFamily="18" charset="0"/>
                <a:cs typeface="Aldhabi" panose="01000000000000000000" pitchFamily="2" charset="-78"/>
              </a:rPr>
              <a:t> contains a reference to </a:t>
            </a:r>
            <a:r>
              <a:rPr lang="en-US" sz="2000" i="1" dirty="0" err="1">
                <a:latin typeface="Amasis MT Pro Light" panose="020B0604020202020204" pitchFamily="18" charset="0"/>
                <a:cs typeface="Aldhabi" panose="01000000000000000000" pitchFamily="2" charset="-78"/>
              </a:rPr>
              <a:t>generated.Queries</a:t>
            </a:r>
            <a:r>
              <a:rPr lang="en-US" sz="2000" i="1" dirty="0">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as </a:t>
            </a:r>
            <a:r>
              <a:rPr lang="en-US" sz="2000" i="1" dirty="0" err="1">
                <a:latin typeface="Amasis MT Pro Light" panose="020B0604020202020204" pitchFamily="18" charset="0"/>
                <a:cs typeface="Aldhabi" panose="01000000000000000000" pitchFamily="2" charset="-78"/>
              </a:rPr>
              <a:t>Store.Queries</a:t>
            </a:r>
            <a:r>
              <a:rPr lang="en-US" sz="2000" i="1" dirty="0">
                <a:latin typeface="Amasis MT Pro Light" panose="020B0604020202020204" pitchFamily="18" charset="0"/>
                <a:cs typeface="Aldhabi" panose="01000000000000000000" pitchFamily="2" charset="-78"/>
              </a:rPr>
              <a:t>.</a:t>
            </a:r>
            <a:r>
              <a:rPr lang="en-US" sz="2000" dirty="0">
                <a:latin typeface="Amasis MT Pro Light" panose="020B0604020202020204" pitchFamily="18" charset="0"/>
                <a:cs typeface="Aldhabi" panose="01000000000000000000" pitchFamily="2" charset="-78"/>
              </a:rPr>
              <a:t>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Store methods may make one or more calls to </a:t>
            </a:r>
            <a:r>
              <a:rPr lang="en-US" sz="2000" i="1" dirty="0" err="1">
                <a:latin typeface="Amasis MT Pro Light" panose="020B0604020202020204" pitchFamily="18" charset="0"/>
                <a:cs typeface="Aldhabi" panose="01000000000000000000" pitchFamily="2" charset="-78"/>
              </a:rPr>
              <a:t>Store.Queries</a:t>
            </a:r>
            <a:r>
              <a:rPr lang="en-US" sz="2000" dirty="0">
                <a:latin typeface="Amasis MT Pro Light" panose="020B0604020202020204" pitchFamily="18" charset="0"/>
                <a:cs typeface="Aldhabi" panose="01000000000000000000" pitchFamily="2" charset="-78"/>
              </a:rPr>
              <a:t> and return either some primitive or transform the data returned by </a:t>
            </a:r>
            <a:r>
              <a:rPr lang="en-US" sz="2000" i="1" dirty="0">
                <a:latin typeface="Amasis MT Pro Light" panose="020B0604020202020204" pitchFamily="18" charset="0"/>
                <a:cs typeface="Aldhabi" panose="01000000000000000000" pitchFamily="2" charset="-78"/>
              </a:rPr>
              <a:t>Queries</a:t>
            </a:r>
            <a:r>
              <a:rPr lang="en-US" sz="2000" dirty="0">
                <a:latin typeface="Amasis MT Pro Light" panose="020B0604020202020204" pitchFamily="18" charset="0"/>
                <a:cs typeface="Aldhabi" panose="01000000000000000000" pitchFamily="2" charset="-78"/>
              </a:rPr>
              <a:t> into some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 and return that.</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886041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For example, when initializing a </a:t>
            </a:r>
            <a:r>
              <a:rPr lang="en-US" sz="2000" dirty="0" err="1">
                <a:latin typeface="Amasis MT Pro Light" panose="020B0604020202020204" pitchFamily="18" charset="0"/>
                <a:cs typeface="Aldhabi" panose="01000000000000000000" pitchFamily="2" charset="-78"/>
              </a:rPr>
              <a:t>UserController</a:t>
            </a:r>
            <a:r>
              <a:rPr lang="en-US" sz="2000" dirty="0">
                <a:latin typeface="Amasis MT Pro Light" panose="020B0604020202020204" pitchFamily="18" charset="0"/>
                <a:cs typeface="Aldhabi" panose="01000000000000000000" pitchFamily="2" charset="-78"/>
              </a:rPr>
              <a:t> (described later), we will need to know whether they are an admin. This information is stored in the </a:t>
            </a:r>
            <a:r>
              <a:rPr lang="en-US" sz="2000" dirty="0" err="1">
                <a:latin typeface="Amasis MT Pro Light" panose="020B0604020202020204" pitchFamily="18" charset="0"/>
                <a:cs typeface="Aldhabi" panose="01000000000000000000" pitchFamily="2" charset="-78"/>
              </a:rPr>
              <a:t>AdminAssignments</a:t>
            </a:r>
            <a:r>
              <a:rPr lang="en-US" sz="2000" dirty="0">
                <a:latin typeface="Amasis MT Pro Light" panose="020B0604020202020204" pitchFamily="18" charset="0"/>
                <a:cs typeface="Aldhabi" panose="01000000000000000000" pitchFamily="2" charset="-78"/>
              </a:rPr>
              <a:t> table, not in the Users table. Store provides a Boolean-returning method for determining Admin status of a user.</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045FE101-AEB4-8EB3-9B01-F753DED68248}"/>
              </a:ext>
            </a:extLst>
          </p:cNvPr>
          <p:cNvPicPr>
            <a:picLocks noChangeAspect="1"/>
          </p:cNvPicPr>
          <p:nvPr/>
        </p:nvPicPr>
        <p:blipFill>
          <a:blip r:embed="rId2"/>
          <a:stretch>
            <a:fillRect/>
          </a:stretch>
        </p:blipFill>
        <p:spPr>
          <a:xfrm>
            <a:off x="494748" y="3114674"/>
            <a:ext cx="11070248" cy="3590925"/>
          </a:xfrm>
          <a:prstGeom prst="rect">
            <a:avLst/>
          </a:prstGeom>
        </p:spPr>
      </p:pic>
    </p:spTree>
    <p:extLst>
      <p:ext uri="{BB962C8B-B14F-4D97-AF65-F5344CB8AC3E}">
        <p14:creationId xmlns:p14="http://schemas.microsoft.com/office/powerpoint/2010/main" val="2485893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Often, Store produces communication entities. In the example, the call to the wordy “transform” function takes raw comment data and builds the final communication entities from it. For example, it hides the content of removed comments and runs an aggregate query to get the vote total.</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7" name="Picture 6">
            <a:extLst>
              <a:ext uri="{FF2B5EF4-FFF2-40B4-BE49-F238E27FC236}">
                <a16:creationId xmlns:a16="http://schemas.microsoft.com/office/drawing/2014/main" id="{17A84222-02CE-0450-754E-36E963F72DBF}"/>
              </a:ext>
            </a:extLst>
          </p:cNvPr>
          <p:cNvPicPr>
            <a:picLocks noChangeAspect="1"/>
          </p:cNvPicPr>
          <p:nvPr/>
        </p:nvPicPr>
        <p:blipFill>
          <a:blip r:embed="rId2"/>
          <a:stretch>
            <a:fillRect/>
          </a:stretch>
        </p:blipFill>
        <p:spPr>
          <a:xfrm>
            <a:off x="1130299" y="2933095"/>
            <a:ext cx="9427849" cy="3836005"/>
          </a:xfrm>
          <a:prstGeom prst="rect">
            <a:avLst/>
          </a:prstGeom>
        </p:spPr>
      </p:pic>
    </p:spTree>
    <p:extLst>
      <p:ext uri="{BB962C8B-B14F-4D97-AF65-F5344CB8AC3E}">
        <p14:creationId xmlns:p14="http://schemas.microsoft.com/office/powerpoint/2010/main" val="1722195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A4257AF4-3F14-301D-5839-089F84C57EA3}"/>
              </a:ext>
            </a:extLst>
          </p:cNvPr>
          <p:cNvSpPr/>
          <p:nvPr/>
        </p:nvSpPr>
        <p:spPr>
          <a:xfrm>
            <a:off x="0" y="1524000"/>
            <a:ext cx="7556500" cy="43307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892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entity associated with users as they navigate around server data is </a:t>
            </a:r>
            <a:r>
              <a:rPr lang="en-US" sz="2000" dirty="0" err="1">
                <a:latin typeface="Amasis MT Pro Light" panose="020B0604020202020204" pitchFamily="18" charset="0"/>
                <a:cs typeface="Aldhabi" panose="01000000000000000000" pitchFamily="2" charset="-78"/>
              </a:rPr>
              <a:t>UserControllerInterface</a:t>
            </a:r>
            <a:r>
              <a:rPr lang="en-US" sz="2000"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interface can be a </a:t>
            </a:r>
            <a:r>
              <a:rPr lang="en-US" sz="2000" dirty="0" err="1">
                <a:latin typeface="Amasis MT Pro Light" panose="020B0604020202020204" pitchFamily="18" charset="0"/>
                <a:cs typeface="Aldhabi" panose="01000000000000000000" pitchFamily="2" charset="-78"/>
              </a:rPr>
              <a:t>GuestController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MemberController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DomainModeratorController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GlobalModeratorController</a:t>
            </a:r>
            <a:r>
              <a:rPr lang="en-US" sz="2000" dirty="0">
                <a:latin typeface="Amasis MT Pro Light" panose="020B0604020202020204" pitchFamily="18" charset="0"/>
                <a:cs typeface="Aldhabi" panose="01000000000000000000" pitchFamily="2" charset="-78"/>
              </a:rPr>
              <a:t>, or </a:t>
            </a:r>
            <a:r>
              <a:rPr lang="en-US" sz="2000" dirty="0" err="1">
                <a:latin typeface="Amasis MT Pro Light" panose="020B0604020202020204" pitchFamily="18" charset="0"/>
                <a:cs typeface="Aldhabi" panose="01000000000000000000" pitchFamily="2" charset="-78"/>
              </a:rPr>
              <a:t>AdminController</a:t>
            </a:r>
            <a:r>
              <a:rPr lang="en-US" sz="2000" dirty="0">
                <a:latin typeface="Amasis MT Pro Light" panose="020B0604020202020204" pitchFamily="18" charset="0"/>
                <a:cs typeface="Aldhabi" panose="01000000000000000000" pitchFamily="2" charset="-78"/>
              </a:rPr>
              <a:t> ; all implement the methods and are used polymorphically.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a:t>
            </a:r>
            <a:r>
              <a:rPr lang="en-US" sz="2000" dirty="0" err="1">
                <a:latin typeface="Amasis MT Pro Light" panose="020B0604020202020204" pitchFamily="18" charset="0"/>
                <a:cs typeface="Aldhabi" panose="01000000000000000000" pitchFamily="2" charset="-78"/>
              </a:rPr>
              <a:t>UserManager</a:t>
            </a:r>
            <a:r>
              <a:rPr lang="en-US" sz="2000" dirty="0">
                <a:latin typeface="Amasis MT Pro Light" panose="020B0604020202020204" pitchFamily="18" charset="0"/>
                <a:cs typeface="Aldhabi" panose="01000000000000000000" pitchFamily="2" charset="-78"/>
              </a:rPr>
              <a:t> maintains a map of all guest controllers who have recently accessed Comment Anywhere in one map, and all member-or-higher controllers in another.</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Each Page, representing a distinct comment section initialized from database data, also keeps a map of controllers that are currently viewing it, so that it can de-initialize when its data is no longer needed.</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71005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TODO: UML DIAGRAM OF INHERITANCE WITH UCI</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1014287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reference to a user’s associated controller is attached to their HTTP Request Context at the time their authentication token is parsed by the middleware. A controller is always attached to a request; if a login token is not existent or invalid, a new </a:t>
            </a:r>
            <a:r>
              <a:rPr lang="en-US" sz="2000" i="1" dirty="0" err="1">
                <a:latin typeface="Amasis MT Pro Light" panose="020B0604020202020204" pitchFamily="18" charset="0"/>
                <a:cs typeface="Aldhabi" panose="01000000000000000000" pitchFamily="2" charset="-78"/>
              </a:rPr>
              <a:t>GuestController</a:t>
            </a:r>
            <a:r>
              <a:rPr lang="en-US" sz="2000" dirty="0">
                <a:latin typeface="Amasis MT Pro Light" panose="020B0604020202020204" pitchFamily="18" charset="0"/>
                <a:cs typeface="Aldhabi" panose="01000000000000000000" pitchFamily="2" charset="-78"/>
              </a:rPr>
              <a:t> is created for the Request.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actual calls which realize the effects of a user action, such as posting a comment, are made in their particular controller. The Server object itself is, in general, unconcerned with the access level of a given controller and simply parses the HTTP Request’s body into the appropriate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 then hands off the execution of the command to the controller already associated with the request.</a:t>
            </a: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Server.PostNewComment</a:t>
            </a:r>
            <a:r>
              <a:rPr lang="en-US" sz="2000" dirty="0">
                <a:latin typeface="Amasis MT Pro Light" panose="020B0604020202020204" pitchFamily="18" charset="0"/>
                <a:cs typeface="Aldhabi" panose="01000000000000000000" pitchFamily="2" charset="-78"/>
              </a:rPr>
              <a:t> may call, for example, </a:t>
            </a:r>
            <a:r>
              <a:rPr lang="en-US" sz="2000" i="1" dirty="0" err="1">
                <a:latin typeface="Amasis MT Pro Light" panose="020B0604020202020204" pitchFamily="18" charset="0"/>
                <a:cs typeface="Aldhabi" panose="01000000000000000000" pitchFamily="2" charset="-78"/>
              </a:rPr>
              <a:t>HandleNewComment</a:t>
            </a:r>
            <a:r>
              <a:rPr lang="en-US" sz="2000" dirty="0">
                <a:latin typeface="Amasis MT Pro Light" panose="020B0604020202020204" pitchFamily="18" charset="0"/>
                <a:cs typeface="Aldhabi" panose="01000000000000000000" pitchFamily="2" charset="-78"/>
              </a:rPr>
              <a:t> on the interface; if they are a logged in user, a new comment will be posted. If they are a Guest, they will simply receive an error message to display.</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052518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err="1">
                <a:latin typeface="Amasis MT Pro Light" panose="020B0604020202020204" pitchFamily="18" charset="0"/>
                <a:cs typeface="Aldhabi" panose="01000000000000000000" pitchFamily="2" charset="-78"/>
              </a:rPr>
              <a:t>UserControllers</a:t>
            </a:r>
            <a:r>
              <a:rPr lang="en-US" sz="2000" dirty="0">
                <a:latin typeface="Amasis MT Pro Light" panose="020B0604020202020204" pitchFamily="18" charset="0"/>
                <a:cs typeface="Aldhabi" panose="01000000000000000000" pitchFamily="2" charset="-78"/>
              </a:rPr>
              <a:t> have a member array of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 called </a:t>
            </a:r>
            <a:r>
              <a:rPr lang="en-US" sz="2000" i="1" dirty="0" err="1">
                <a:latin typeface="Amasis MT Pro Light" panose="020B0604020202020204" pitchFamily="18" charset="0"/>
                <a:cs typeface="Aldhabi" panose="01000000000000000000" pitchFamily="2" charset="-78"/>
              </a:rPr>
              <a:t>nextResponse</a:t>
            </a:r>
            <a:r>
              <a:rPr lang="en-US" sz="2000" i="1"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As a request is processed, communication entities, ranging from </a:t>
            </a:r>
            <a:r>
              <a:rPr lang="en-US" sz="2000" dirty="0" err="1">
                <a:latin typeface="Amasis MT Pro Light" panose="020B0604020202020204" pitchFamily="18" charset="0"/>
                <a:cs typeface="Aldhabi" panose="01000000000000000000" pitchFamily="2" charset="-78"/>
              </a:rPr>
              <a:t>LoginResponses</a:t>
            </a:r>
            <a:r>
              <a:rPr lang="en-US" sz="2000" dirty="0">
                <a:latin typeface="Amasis MT Pro Light" panose="020B0604020202020204" pitchFamily="18" charset="0"/>
                <a:cs typeface="Aldhabi" panose="01000000000000000000" pitchFamily="2" charset="-78"/>
              </a:rPr>
              <a:t> to Messages to Comment data are pushed to this array.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request may cause communication entities to be pushed to other </a:t>
            </a:r>
            <a:r>
              <a:rPr lang="en-US" sz="2000" dirty="0" err="1">
                <a:latin typeface="Amasis MT Pro Light" panose="020B0604020202020204" pitchFamily="18" charset="0"/>
                <a:cs typeface="Aldhabi" panose="01000000000000000000" pitchFamily="2" charset="-78"/>
              </a:rPr>
              <a:t>UserControllers</a:t>
            </a:r>
            <a:r>
              <a:rPr lang="en-US" sz="2000" dirty="0">
                <a:latin typeface="Amasis MT Pro Light" panose="020B0604020202020204" pitchFamily="18" charset="0"/>
                <a:cs typeface="Aldhabi" panose="01000000000000000000" pitchFamily="2" charset="-78"/>
              </a:rPr>
              <a:t> as well. For example, posting a new comment will cause that new comment data to be pushed to the </a:t>
            </a:r>
            <a:r>
              <a:rPr lang="en-US" sz="2000" i="1" dirty="0" err="1">
                <a:latin typeface="Amasis MT Pro Light" panose="020B0604020202020204" pitchFamily="18" charset="0"/>
                <a:cs typeface="Aldhabi" panose="01000000000000000000" pitchFamily="2" charset="-78"/>
              </a:rPr>
              <a:t>nextResponse</a:t>
            </a:r>
            <a:r>
              <a:rPr lang="en-US" sz="2000" dirty="0">
                <a:latin typeface="Amasis MT Pro Light" panose="020B0604020202020204" pitchFamily="18" charset="0"/>
                <a:cs typeface="Aldhabi" panose="01000000000000000000" pitchFamily="2" charset="-78"/>
              </a:rPr>
              <a:t> array of all controllers who are currently on that page.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When a request finishes, </a:t>
            </a:r>
            <a:r>
              <a:rPr lang="en-US" sz="2000" i="1" dirty="0" err="1">
                <a:latin typeface="Amasis MT Pro Light" panose="020B0604020202020204" pitchFamily="18" charset="0"/>
                <a:cs typeface="Aldhabi" panose="01000000000000000000" pitchFamily="2" charset="-78"/>
              </a:rPr>
              <a:t>nextResponse</a:t>
            </a:r>
            <a:r>
              <a:rPr lang="en-US" sz="2000" dirty="0">
                <a:latin typeface="Amasis MT Pro Light" panose="020B0604020202020204" pitchFamily="18" charset="0"/>
                <a:cs typeface="Aldhabi" panose="01000000000000000000" pitchFamily="2" charset="-78"/>
              </a:rPr>
              <a:t> is sent as a JSON array in the body of the HTTP Response.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front end parses each item of this response and renders changes on the UI accordingly.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Typically, the response items will only be related to the action the user just attempted to perform, but if it has been a while since they talked to the server, there may also be additional items waiting for them.</a:t>
            </a:r>
          </a:p>
        </p:txBody>
      </p:sp>
    </p:spTree>
    <p:extLst>
      <p:ext uri="{BB962C8B-B14F-4D97-AF65-F5344CB8AC3E}">
        <p14:creationId xmlns:p14="http://schemas.microsoft.com/office/powerpoint/2010/main" val="3424172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Preflight</a:t>
            </a:r>
          </a:p>
        </p:txBody>
      </p:sp>
      <p:sp>
        <p:nvSpPr>
          <p:cNvPr id="4" name="TextBox 3">
            <a:extLst>
              <a:ext uri="{FF2B5EF4-FFF2-40B4-BE49-F238E27FC236}">
                <a16:creationId xmlns:a16="http://schemas.microsoft.com/office/drawing/2014/main" id="{0AC796F4-A58C-BA9E-99BC-F11F862CCC19}"/>
              </a:ext>
            </a:extLst>
          </p:cNvPr>
          <p:cNvSpPr txBox="1"/>
          <p:nvPr/>
        </p:nvSpPr>
        <p:spPr>
          <a:xfrm>
            <a:off x="330200" y="1419350"/>
            <a:ext cx="11265452" cy="512153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server is atypical in that the user is not talking to the server from a webpage we have provided them. They are on some other website or “none” at all in the browser environment.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this reason, we need to enable a special policy called </a:t>
            </a:r>
            <a:r>
              <a:rPr lang="en-US" sz="2000" b="1" dirty="0">
                <a:latin typeface="Amasis MT Pro Light" panose="020B0604020202020204" pitchFamily="18" charset="0"/>
                <a:cs typeface="Aldhabi" panose="01000000000000000000" pitchFamily="2" charset="-78"/>
              </a:rPr>
              <a:t>Cross Origin Resource Sharing (CORS)</a:t>
            </a:r>
            <a:r>
              <a:rPr lang="en-US" sz="2000" dirty="0">
                <a:latin typeface="Amasis MT Pro Light" panose="020B0604020202020204" pitchFamily="18" charset="0"/>
                <a:cs typeface="Aldhabi" panose="01000000000000000000" pitchFamily="2" charset="-78"/>
              </a:rPr>
              <a:t>, or modern browsers will interrupt the request.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MDN defines CORS as follows [1]:</a:t>
            </a:r>
          </a:p>
          <a:p>
            <a:pPr marL="800100" lvl="1"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t>
            </a:r>
            <a:r>
              <a:rPr lang="en-US" sz="2000" b="1" dirty="0"/>
              <a:t>Cross-Origin Resource Sharing</a:t>
            </a:r>
            <a:r>
              <a:rPr lang="en-US" sz="2000" dirty="0"/>
              <a:t> (</a:t>
            </a:r>
            <a:r>
              <a:rPr lang="en-US" sz="2000" dirty="0">
                <a:hlinkClick r:id="rId2"/>
              </a:rPr>
              <a:t>CORS</a:t>
            </a:r>
            <a:r>
              <a:rPr lang="en-US" sz="2000" dirty="0"/>
              <a:t>) is an </a:t>
            </a:r>
            <a:r>
              <a:rPr lang="en-US" sz="2000" dirty="0">
                <a:hlinkClick r:id="rId3"/>
              </a:rPr>
              <a:t>HTTP</a:t>
            </a:r>
            <a:r>
              <a:rPr lang="en-US" sz="2000" dirty="0"/>
              <a:t>-header based mechanism that allows a server to indicate any </a:t>
            </a:r>
            <a:r>
              <a:rPr lang="en-US" sz="2000" dirty="0">
                <a:hlinkClick r:id="rId4"/>
              </a:rPr>
              <a:t>origins</a:t>
            </a:r>
            <a:r>
              <a:rPr lang="en-US" sz="2000" dirty="0"/>
              <a:t> (domain, scheme, or port) other than its own from which a browser should permit loading resources. CORS also relies on a mechanism by which browsers make a "preflight" request to the server hosting the cross-origin resource, in order to check that the server will permit the actual request. In that preflight, the browser sends headers that indicate the HTTP method and headers that will be used in the actual request.”</a:t>
            </a: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219809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2628B6C-AAFF-F882-69D9-6EF4054E04FE}"/>
              </a:ext>
            </a:extLst>
          </p:cNvPr>
          <p:cNvGrpSpPr/>
          <p:nvPr/>
        </p:nvGrpSpPr>
        <p:grpSpPr>
          <a:xfrm>
            <a:off x="404116" y="1886045"/>
            <a:ext cx="10846352" cy="3675728"/>
            <a:chOff x="404116" y="1886045"/>
            <a:chExt cx="10846352" cy="3675728"/>
          </a:xfrm>
        </p:grpSpPr>
        <p:sp>
          <p:nvSpPr>
            <p:cNvPr id="13" name="TextBox 12">
              <a:extLst>
                <a:ext uri="{FF2B5EF4-FFF2-40B4-BE49-F238E27FC236}">
                  <a16:creationId xmlns:a16="http://schemas.microsoft.com/office/drawing/2014/main" id="{4C7F3DD4-3FFB-436B-2FB0-EBD7B7A24EC0}"/>
                </a:ext>
              </a:extLst>
            </p:cNvPr>
            <p:cNvSpPr txBox="1"/>
            <p:nvPr/>
          </p:nvSpPr>
          <p:spPr>
            <a:xfrm>
              <a:off x="404116" y="1886045"/>
              <a:ext cx="10846352" cy="1107996"/>
            </a:xfrm>
            <a:prstGeom prst="rect">
              <a:avLst/>
            </a:prstGeom>
            <a:noFill/>
          </p:spPr>
          <p:txBody>
            <a:bodyPr wrap="square" rtlCol="0">
              <a:spAutoFit/>
            </a:bodyPr>
            <a:lstStyle/>
            <a:p>
              <a:pPr algn="ctr"/>
              <a:r>
                <a:rPr lang="en-US" sz="6600" dirty="0">
                  <a:latin typeface="Aldhabi" panose="01000000000000000000" pitchFamily="2" charset="-78"/>
                  <a:cs typeface="Aldhabi" panose="01000000000000000000" pitchFamily="2" charset="-78"/>
                </a:rPr>
                <a:t>Comment Anywhere, a quick look</a:t>
              </a:r>
            </a:p>
          </p:txBody>
        </p:sp>
        <p:pic>
          <p:nvPicPr>
            <p:cNvPr id="2" name="Picture 1" descr="Icon&#10;&#10;Description automatically generated with medium confidence">
              <a:extLst>
                <a:ext uri="{FF2B5EF4-FFF2-40B4-BE49-F238E27FC236}">
                  <a16:creationId xmlns:a16="http://schemas.microsoft.com/office/drawing/2014/main" id="{250CC06A-4F6D-C803-1898-81A0E97A6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4778" y="4364814"/>
              <a:ext cx="1196959" cy="1196959"/>
            </a:xfrm>
            <a:prstGeom prst="rect">
              <a:avLst/>
            </a:prstGeom>
          </p:spPr>
        </p:pic>
      </p:grpSp>
    </p:spTree>
    <p:extLst>
      <p:ext uri="{BB962C8B-B14F-4D97-AF65-F5344CB8AC3E}">
        <p14:creationId xmlns:p14="http://schemas.microsoft.com/office/powerpoint/2010/main" val="199380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1+ppt_w/2"/>
                                          </p:val>
                                        </p:tav>
                                      </p:tavLst>
                                    </p:anim>
                                    <p:anim calcmode="lin" valueType="num">
                                      <p:cBhvr additive="base">
                                        <p:cTn id="13" dur="500"/>
                                        <p:tgtEl>
                                          <p:spTgt spid="5"/>
                                        </p:tgtEl>
                                        <p:attrNameLst>
                                          <p:attrName>ppt_y</p:attrName>
                                        </p:attrNameLst>
                                      </p:cBhvr>
                                      <p:tavLst>
                                        <p:tav tm="0">
                                          <p:val>
                                            <p:strVal val="ppt_y"/>
                                          </p:val>
                                        </p:tav>
                                        <p:tav tm="100000">
                                          <p:val>
                                            <p:strVal val="ppt_y"/>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Preflight</a:t>
            </a:r>
          </a:p>
        </p:txBody>
      </p:sp>
      <p:pic>
        <p:nvPicPr>
          <p:cNvPr id="3" name="Picture 2">
            <a:extLst>
              <a:ext uri="{FF2B5EF4-FFF2-40B4-BE49-F238E27FC236}">
                <a16:creationId xmlns:a16="http://schemas.microsoft.com/office/drawing/2014/main" id="{67B93ADA-B0F0-A637-69A0-EE8791B74C5B}"/>
              </a:ext>
            </a:extLst>
          </p:cNvPr>
          <p:cNvPicPr>
            <a:picLocks noChangeAspect="1"/>
          </p:cNvPicPr>
          <p:nvPr/>
        </p:nvPicPr>
        <p:blipFill>
          <a:blip r:embed="rId2"/>
          <a:stretch>
            <a:fillRect/>
          </a:stretch>
        </p:blipFill>
        <p:spPr>
          <a:xfrm>
            <a:off x="5575300" y="1269450"/>
            <a:ext cx="6392863" cy="5492620"/>
          </a:xfrm>
          <a:prstGeom prst="rect">
            <a:avLst/>
          </a:prstGeom>
        </p:spPr>
      </p:pic>
    </p:spTree>
    <p:extLst>
      <p:ext uri="{BB962C8B-B14F-4D97-AF65-F5344CB8AC3E}">
        <p14:creationId xmlns:p14="http://schemas.microsoft.com/office/powerpoint/2010/main" val="624455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Endpoint</a:t>
            </a:r>
          </a:p>
        </p:txBody>
      </p:sp>
      <p:pic>
        <p:nvPicPr>
          <p:cNvPr id="6" name="Picture 5">
            <a:extLst>
              <a:ext uri="{FF2B5EF4-FFF2-40B4-BE49-F238E27FC236}">
                <a16:creationId xmlns:a16="http://schemas.microsoft.com/office/drawing/2014/main" id="{762CC2E8-B7E2-AFB3-6577-521AEA31521A}"/>
              </a:ext>
            </a:extLst>
          </p:cNvPr>
          <p:cNvPicPr>
            <a:picLocks noChangeAspect="1"/>
          </p:cNvPicPr>
          <p:nvPr/>
        </p:nvPicPr>
        <p:blipFill>
          <a:blip r:embed="rId2"/>
          <a:stretch>
            <a:fillRect/>
          </a:stretch>
        </p:blipFill>
        <p:spPr>
          <a:xfrm>
            <a:off x="5547737" y="1478649"/>
            <a:ext cx="6315998" cy="3900702"/>
          </a:xfrm>
          <a:prstGeom prst="rect">
            <a:avLst/>
          </a:prstGeom>
        </p:spPr>
      </p:pic>
    </p:spTree>
    <p:extLst>
      <p:ext uri="{BB962C8B-B14F-4D97-AF65-F5344CB8AC3E}">
        <p14:creationId xmlns:p14="http://schemas.microsoft.com/office/powerpoint/2010/main" val="1972504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0EE4A29-DE03-9550-6C49-99BF6BBAC956}"/>
              </a:ext>
            </a:extLst>
          </p:cNvPr>
          <p:cNvPicPr>
            <a:picLocks noChangeAspect="1"/>
          </p:cNvPicPr>
          <p:nvPr/>
        </p:nvPicPr>
        <p:blipFill>
          <a:blip r:embed="rId2"/>
          <a:stretch>
            <a:fillRect/>
          </a:stretch>
        </p:blipFill>
        <p:spPr>
          <a:xfrm>
            <a:off x="1442388" y="70969"/>
            <a:ext cx="9307224" cy="6716062"/>
          </a:xfrm>
          <a:prstGeom prst="rect">
            <a:avLst/>
          </a:prstGeom>
        </p:spPr>
      </p:pic>
      <p:grpSp>
        <p:nvGrpSpPr>
          <p:cNvPr id="26" name="Group 25">
            <a:extLst>
              <a:ext uri="{FF2B5EF4-FFF2-40B4-BE49-F238E27FC236}">
                <a16:creationId xmlns:a16="http://schemas.microsoft.com/office/drawing/2014/main" id="{A3E1A87D-6666-5137-3DCD-773418080A05}"/>
              </a:ext>
            </a:extLst>
          </p:cNvPr>
          <p:cNvGrpSpPr/>
          <p:nvPr/>
        </p:nvGrpSpPr>
        <p:grpSpPr>
          <a:xfrm>
            <a:off x="1690255" y="1357745"/>
            <a:ext cx="4932218" cy="798730"/>
            <a:chOff x="1690255" y="1357745"/>
            <a:chExt cx="4932218" cy="798730"/>
          </a:xfrm>
        </p:grpSpPr>
        <p:sp>
          <p:nvSpPr>
            <p:cNvPr id="23" name="TextBox 22">
              <a:extLst>
                <a:ext uri="{FF2B5EF4-FFF2-40B4-BE49-F238E27FC236}">
                  <a16:creationId xmlns:a16="http://schemas.microsoft.com/office/drawing/2014/main" id="{E964A265-3086-F7F6-4EDD-3FE2F33EA96D}"/>
                </a:ext>
              </a:extLst>
            </p:cNvPr>
            <p:cNvSpPr txBox="1"/>
            <p:nvPr/>
          </p:nvSpPr>
          <p:spPr>
            <a:xfrm>
              <a:off x="1690255" y="1510144"/>
              <a:ext cx="3366654" cy="646331"/>
            </a:xfrm>
            <a:prstGeom prst="rect">
              <a:avLst/>
            </a:prstGeom>
            <a:solidFill>
              <a:schemeClr val="accent1">
                <a:lumMod val="75000"/>
              </a:schemeClr>
            </a:solidFill>
          </p:spPr>
          <p:txBody>
            <a:bodyPr wrap="square" rtlCol="0">
              <a:spAutoFit/>
            </a:bodyPr>
            <a:lstStyle/>
            <a:p>
              <a:r>
                <a:rPr lang="en-US" dirty="0"/>
                <a:t>Comment Anywhere Guy provides helpful messages from the Server</a:t>
              </a:r>
            </a:p>
          </p:txBody>
        </p:sp>
        <p:cxnSp>
          <p:nvCxnSpPr>
            <p:cNvPr id="25" name="Straight Arrow Connector 24">
              <a:extLst>
                <a:ext uri="{FF2B5EF4-FFF2-40B4-BE49-F238E27FC236}">
                  <a16:creationId xmlns:a16="http://schemas.microsoft.com/office/drawing/2014/main" id="{5510FF5A-B0FE-DB38-6977-1263CEF3D130}"/>
                </a:ext>
              </a:extLst>
            </p:cNvPr>
            <p:cNvCxnSpPr/>
            <p:nvPr/>
          </p:nvCxnSpPr>
          <p:spPr>
            <a:xfrm flipV="1">
              <a:off x="5084618" y="1357745"/>
              <a:ext cx="1537855" cy="34636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0" name="Group 29">
            <a:extLst>
              <a:ext uri="{FF2B5EF4-FFF2-40B4-BE49-F238E27FC236}">
                <a16:creationId xmlns:a16="http://schemas.microsoft.com/office/drawing/2014/main" id="{13941414-4F64-E616-22C7-E3DD1740D9B2}"/>
              </a:ext>
            </a:extLst>
          </p:cNvPr>
          <p:cNvGrpSpPr/>
          <p:nvPr/>
        </p:nvGrpSpPr>
        <p:grpSpPr>
          <a:xfrm>
            <a:off x="581892" y="2667719"/>
            <a:ext cx="5902035" cy="927931"/>
            <a:chOff x="581892" y="2667719"/>
            <a:chExt cx="5902035" cy="927931"/>
          </a:xfrm>
        </p:grpSpPr>
        <p:sp>
          <p:nvSpPr>
            <p:cNvPr id="27" name="TextBox 26">
              <a:extLst>
                <a:ext uri="{FF2B5EF4-FFF2-40B4-BE49-F238E27FC236}">
                  <a16:creationId xmlns:a16="http://schemas.microsoft.com/office/drawing/2014/main" id="{4D270047-BCBB-6CEF-2C27-0B6E3E514215}"/>
                </a:ext>
              </a:extLst>
            </p:cNvPr>
            <p:cNvSpPr txBox="1"/>
            <p:nvPr/>
          </p:nvSpPr>
          <p:spPr>
            <a:xfrm>
              <a:off x="581892" y="2667719"/>
              <a:ext cx="4789324" cy="646331"/>
            </a:xfrm>
            <a:prstGeom prst="rect">
              <a:avLst/>
            </a:prstGeom>
            <a:solidFill>
              <a:schemeClr val="accent1">
                <a:lumMod val="75000"/>
              </a:schemeClr>
            </a:solidFill>
          </p:spPr>
          <p:txBody>
            <a:bodyPr wrap="none" rtlCol="0">
              <a:spAutoFit/>
            </a:bodyPr>
            <a:lstStyle/>
            <a:p>
              <a:r>
                <a:rPr lang="en-US" dirty="0"/>
                <a:t>There are three dimensions for rating comments:</a:t>
              </a:r>
              <a:br>
                <a:rPr lang="en-US" dirty="0"/>
              </a:br>
              <a:r>
                <a:rPr lang="en-US" dirty="0"/>
                <a:t>funny, factual, and agree</a:t>
              </a:r>
            </a:p>
          </p:txBody>
        </p:sp>
        <p:cxnSp>
          <p:nvCxnSpPr>
            <p:cNvPr id="29" name="Straight Arrow Connector 28">
              <a:extLst>
                <a:ext uri="{FF2B5EF4-FFF2-40B4-BE49-F238E27FC236}">
                  <a16:creationId xmlns:a16="http://schemas.microsoft.com/office/drawing/2014/main" id="{CEB9377E-49E6-BF2D-3A02-26FDA7AE709D}"/>
                </a:ext>
              </a:extLst>
            </p:cNvPr>
            <p:cNvCxnSpPr/>
            <p:nvPr/>
          </p:nvCxnSpPr>
          <p:spPr>
            <a:xfrm>
              <a:off x="5389418" y="3143284"/>
              <a:ext cx="1094509" cy="45236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4" name="Group 33">
            <a:extLst>
              <a:ext uri="{FF2B5EF4-FFF2-40B4-BE49-F238E27FC236}">
                <a16:creationId xmlns:a16="http://schemas.microsoft.com/office/drawing/2014/main" id="{4B5B7A45-C63A-9733-7F0B-6A67DCA2BA85}"/>
              </a:ext>
            </a:extLst>
          </p:cNvPr>
          <p:cNvGrpSpPr/>
          <p:nvPr/>
        </p:nvGrpSpPr>
        <p:grpSpPr>
          <a:xfrm>
            <a:off x="762001" y="2667719"/>
            <a:ext cx="5333999" cy="1733193"/>
            <a:chOff x="762001" y="2667719"/>
            <a:chExt cx="5333999" cy="1733193"/>
          </a:xfrm>
        </p:grpSpPr>
        <p:sp>
          <p:nvSpPr>
            <p:cNvPr id="31" name="TextBox 30">
              <a:extLst>
                <a:ext uri="{FF2B5EF4-FFF2-40B4-BE49-F238E27FC236}">
                  <a16:creationId xmlns:a16="http://schemas.microsoft.com/office/drawing/2014/main" id="{0F607415-A329-9697-F78F-311DDB23F936}"/>
                </a:ext>
              </a:extLst>
            </p:cNvPr>
            <p:cNvSpPr txBox="1"/>
            <p:nvPr/>
          </p:nvSpPr>
          <p:spPr>
            <a:xfrm>
              <a:off x="762001" y="3754581"/>
              <a:ext cx="4415694" cy="646331"/>
            </a:xfrm>
            <a:prstGeom prst="rect">
              <a:avLst/>
            </a:prstGeom>
            <a:solidFill>
              <a:schemeClr val="accent1">
                <a:lumMod val="75000"/>
              </a:schemeClr>
            </a:solidFill>
          </p:spPr>
          <p:txBody>
            <a:bodyPr wrap="square" rtlCol="0">
              <a:spAutoFit/>
            </a:bodyPr>
            <a:lstStyle/>
            <a:p>
              <a:r>
                <a:rPr lang="en-US" dirty="0"/>
                <a:t>Users can sort comments by any of the dimensions</a:t>
              </a:r>
            </a:p>
          </p:txBody>
        </p:sp>
        <p:cxnSp>
          <p:nvCxnSpPr>
            <p:cNvPr id="33" name="Straight Arrow Connector 32">
              <a:extLst>
                <a:ext uri="{FF2B5EF4-FFF2-40B4-BE49-F238E27FC236}">
                  <a16:creationId xmlns:a16="http://schemas.microsoft.com/office/drawing/2014/main" id="{5B1988D1-0918-927C-87AD-64B91CA2F568}"/>
                </a:ext>
              </a:extLst>
            </p:cNvPr>
            <p:cNvCxnSpPr/>
            <p:nvPr/>
          </p:nvCxnSpPr>
          <p:spPr>
            <a:xfrm flipV="1">
              <a:off x="5084618" y="2667719"/>
              <a:ext cx="1011382" cy="13085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38" name="TextBox 37">
            <a:extLst>
              <a:ext uri="{FF2B5EF4-FFF2-40B4-BE49-F238E27FC236}">
                <a16:creationId xmlns:a16="http://schemas.microsoft.com/office/drawing/2014/main" id="{59E48852-EE4F-943C-254B-48A450A7C78F}"/>
              </a:ext>
            </a:extLst>
          </p:cNvPr>
          <p:cNvSpPr txBox="1"/>
          <p:nvPr/>
        </p:nvSpPr>
        <p:spPr>
          <a:xfrm>
            <a:off x="5638800" y="2971800"/>
            <a:ext cx="914400" cy="914400"/>
          </a:xfrm>
          <a:prstGeom prst="rect">
            <a:avLst/>
          </a:prstGeom>
          <a:noFill/>
        </p:spPr>
        <p:txBody>
          <a:bodyPr wrap="square" rtlCol="0">
            <a:spAutoFit/>
          </a:bodyPr>
          <a:lstStyle/>
          <a:p>
            <a:endParaRPr lang="en-US" dirty="0"/>
          </a:p>
        </p:txBody>
      </p:sp>
      <p:grpSp>
        <p:nvGrpSpPr>
          <p:cNvPr id="41" name="Group 40">
            <a:extLst>
              <a:ext uri="{FF2B5EF4-FFF2-40B4-BE49-F238E27FC236}">
                <a16:creationId xmlns:a16="http://schemas.microsoft.com/office/drawing/2014/main" id="{AD9241D6-7FFA-1247-EC51-861F069BFB2D}"/>
              </a:ext>
            </a:extLst>
          </p:cNvPr>
          <p:cNvGrpSpPr/>
          <p:nvPr/>
        </p:nvGrpSpPr>
        <p:grpSpPr>
          <a:xfrm>
            <a:off x="1717964" y="803564"/>
            <a:ext cx="6109854" cy="3166067"/>
            <a:chOff x="1717964" y="803564"/>
            <a:chExt cx="6109854" cy="3166067"/>
          </a:xfrm>
        </p:grpSpPr>
        <p:sp>
          <p:nvSpPr>
            <p:cNvPr id="35" name="TextBox 34">
              <a:extLst>
                <a:ext uri="{FF2B5EF4-FFF2-40B4-BE49-F238E27FC236}">
                  <a16:creationId xmlns:a16="http://schemas.microsoft.com/office/drawing/2014/main" id="{932CB8BC-346C-2209-19D8-A20A91EF51E3}"/>
                </a:ext>
              </a:extLst>
            </p:cNvPr>
            <p:cNvSpPr txBox="1"/>
            <p:nvPr/>
          </p:nvSpPr>
          <p:spPr>
            <a:xfrm>
              <a:off x="1717964" y="3046301"/>
              <a:ext cx="3131127" cy="923330"/>
            </a:xfrm>
            <a:prstGeom prst="rect">
              <a:avLst/>
            </a:prstGeom>
            <a:solidFill>
              <a:schemeClr val="accent1">
                <a:lumMod val="75000"/>
              </a:schemeClr>
            </a:solidFill>
          </p:spPr>
          <p:txBody>
            <a:bodyPr wrap="square" rtlCol="0">
              <a:spAutoFit/>
            </a:bodyPr>
            <a:lstStyle/>
            <a:p>
              <a:r>
                <a:rPr lang="en-US" dirty="0"/>
                <a:t>The set of comments a user sees is unique to the URL they are viewing</a:t>
              </a:r>
            </a:p>
          </p:txBody>
        </p:sp>
        <p:cxnSp>
          <p:nvCxnSpPr>
            <p:cNvPr id="37" name="Straight Arrow Connector 36">
              <a:extLst>
                <a:ext uri="{FF2B5EF4-FFF2-40B4-BE49-F238E27FC236}">
                  <a16:creationId xmlns:a16="http://schemas.microsoft.com/office/drawing/2014/main" id="{4668ED59-8F52-9F37-3013-A4EB1DF9E15B}"/>
                </a:ext>
              </a:extLst>
            </p:cNvPr>
            <p:cNvCxnSpPr/>
            <p:nvPr/>
          </p:nvCxnSpPr>
          <p:spPr>
            <a:xfrm flipV="1">
              <a:off x="4849091" y="2156475"/>
              <a:ext cx="2978727" cy="115757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E103EEAB-3661-DC8D-E098-BAB42587F004}"/>
                </a:ext>
              </a:extLst>
            </p:cNvPr>
            <p:cNvCxnSpPr/>
            <p:nvPr/>
          </p:nvCxnSpPr>
          <p:spPr>
            <a:xfrm flipV="1">
              <a:off x="4461164" y="803564"/>
              <a:ext cx="0" cy="233972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51" name="Group 50">
            <a:extLst>
              <a:ext uri="{FF2B5EF4-FFF2-40B4-BE49-F238E27FC236}">
                <a16:creationId xmlns:a16="http://schemas.microsoft.com/office/drawing/2014/main" id="{AF5BA94F-85B1-4867-4143-201B52832345}"/>
              </a:ext>
            </a:extLst>
          </p:cNvPr>
          <p:cNvGrpSpPr/>
          <p:nvPr/>
        </p:nvGrpSpPr>
        <p:grpSpPr>
          <a:xfrm>
            <a:off x="1196466" y="4753225"/>
            <a:ext cx="5141988" cy="1425902"/>
            <a:chOff x="1196466" y="4753225"/>
            <a:chExt cx="5141988" cy="1425902"/>
          </a:xfrm>
        </p:grpSpPr>
        <p:sp>
          <p:nvSpPr>
            <p:cNvPr id="42" name="TextBox 41">
              <a:extLst>
                <a:ext uri="{FF2B5EF4-FFF2-40B4-BE49-F238E27FC236}">
                  <a16:creationId xmlns:a16="http://schemas.microsoft.com/office/drawing/2014/main" id="{9175837D-49C7-CEA7-CFEE-6C1BC3C7D4A6}"/>
                </a:ext>
              </a:extLst>
            </p:cNvPr>
            <p:cNvSpPr txBox="1"/>
            <p:nvPr/>
          </p:nvSpPr>
          <p:spPr>
            <a:xfrm>
              <a:off x="1196466" y="4753225"/>
              <a:ext cx="3546763" cy="923330"/>
            </a:xfrm>
            <a:prstGeom prst="rect">
              <a:avLst/>
            </a:prstGeom>
            <a:solidFill>
              <a:schemeClr val="accent1">
                <a:lumMod val="75000"/>
              </a:schemeClr>
            </a:solidFill>
          </p:spPr>
          <p:txBody>
            <a:bodyPr wrap="square" rtlCol="0">
              <a:spAutoFit/>
            </a:bodyPr>
            <a:lstStyle/>
            <a:p>
              <a:r>
                <a:rPr lang="en-US" dirty="0"/>
                <a:t>Users can reply to comments, report comments, and post new top-level comments.</a:t>
              </a:r>
            </a:p>
          </p:txBody>
        </p:sp>
        <p:cxnSp>
          <p:nvCxnSpPr>
            <p:cNvPr id="46" name="Straight Arrow Connector 45">
              <a:extLst>
                <a:ext uri="{FF2B5EF4-FFF2-40B4-BE49-F238E27FC236}">
                  <a16:creationId xmlns:a16="http://schemas.microsoft.com/office/drawing/2014/main" id="{633DE909-A18D-7445-9CA1-4D15F0F87F07}"/>
                </a:ext>
              </a:extLst>
            </p:cNvPr>
            <p:cNvCxnSpPr/>
            <p:nvPr/>
          </p:nvCxnSpPr>
          <p:spPr>
            <a:xfrm>
              <a:off x="4710545" y="4973782"/>
              <a:ext cx="1627909" cy="37407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3022149D-3E97-3951-5268-ED7172D68E88}"/>
                </a:ext>
              </a:extLst>
            </p:cNvPr>
            <p:cNvCxnSpPr/>
            <p:nvPr/>
          </p:nvCxnSpPr>
          <p:spPr>
            <a:xfrm>
              <a:off x="4743229" y="5347856"/>
              <a:ext cx="1595225" cy="3286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85E4DC95-0562-2EEB-3644-82C4C78D9828}"/>
                </a:ext>
              </a:extLst>
            </p:cNvPr>
            <p:cNvCxnSpPr/>
            <p:nvPr/>
          </p:nvCxnSpPr>
          <p:spPr>
            <a:xfrm>
              <a:off x="4743229" y="5512205"/>
              <a:ext cx="1595225" cy="66692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55" name="Group 54">
            <a:extLst>
              <a:ext uri="{FF2B5EF4-FFF2-40B4-BE49-F238E27FC236}">
                <a16:creationId xmlns:a16="http://schemas.microsoft.com/office/drawing/2014/main" id="{24DEED53-0967-3718-81BD-B6975B685F01}"/>
              </a:ext>
            </a:extLst>
          </p:cNvPr>
          <p:cNvGrpSpPr/>
          <p:nvPr/>
        </p:nvGrpSpPr>
        <p:grpSpPr>
          <a:xfrm>
            <a:off x="403297" y="2043728"/>
            <a:ext cx="7670443" cy="1200329"/>
            <a:chOff x="403297" y="2043728"/>
            <a:chExt cx="7670443" cy="1200329"/>
          </a:xfrm>
        </p:grpSpPr>
        <p:sp>
          <p:nvSpPr>
            <p:cNvPr id="52" name="TextBox 51">
              <a:extLst>
                <a:ext uri="{FF2B5EF4-FFF2-40B4-BE49-F238E27FC236}">
                  <a16:creationId xmlns:a16="http://schemas.microsoft.com/office/drawing/2014/main" id="{0646D4AD-814E-F6F6-F640-743061A8D3E4}"/>
                </a:ext>
              </a:extLst>
            </p:cNvPr>
            <p:cNvSpPr txBox="1"/>
            <p:nvPr/>
          </p:nvSpPr>
          <p:spPr>
            <a:xfrm>
              <a:off x="403297" y="2043728"/>
              <a:ext cx="4627418" cy="1200329"/>
            </a:xfrm>
            <a:prstGeom prst="rect">
              <a:avLst/>
            </a:prstGeom>
            <a:solidFill>
              <a:schemeClr val="accent1">
                <a:lumMod val="75000"/>
              </a:schemeClr>
            </a:solidFill>
          </p:spPr>
          <p:txBody>
            <a:bodyPr wrap="square" rtlCol="0">
              <a:spAutoFit/>
            </a:bodyPr>
            <a:lstStyle/>
            <a:p>
              <a:r>
                <a:rPr lang="en-US" dirty="0"/>
                <a:t>Moderated comments don’t have to always be removed entirely. They can be set to hidden, and users can opt-in to seeing this possibly objectionable content, if they desire.</a:t>
              </a:r>
            </a:p>
          </p:txBody>
        </p:sp>
        <p:cxnSp>
          <p:nvCxnSpPr>
            <p:cNvPr id="54" name="Straight Arrow Connector 53">
              <a:extLst>
                <a:ext uri="{FF2B5EF4-FFF2-40B4-BE49-F238E27FC236}">
                  <a16:creationId xmlns:a16="http://schemas.microsoft.com/office/drawing/2014/main" id="{7EAB7B35-803D-29BF-B256-D180F036052C}"/>
                </a:ext>
              </a:extLst>
            </p:cNvPr>
            <p:cNvCxnSpPr/>
            <p:nvPr/>
          </p:nvCxnSpPr>
          <p:spPr>
            <a:xfrm>
              <a:off x="5015345" y="2386119"/>
              <a:ext cx="3058395" cy="23917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71468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6"/>
                                        </p:tgtEl>
                                      </p:cBhvr>
                                    </p:animEffect>
                                    <p:set>
                                      <p:cBhvr>
                                        <p:cTn id="12" dur="1" fill="hold">
                                          <p:stCondLst>
                                            <p:cond delay="499"/>
                                          </p:stCondLst>
                                        </p:cTn>
                                        <p:tgtEl>
                                          <p:spTgt spid="2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4"/>
                                        </p:tgtEl>
                                      </p:cBhvr>
                                    </p:animEffect>
                                    <p:set>
                                      <p:cBhvr>
                                        <p:cTn id="32" dur="1" fill="hold">
                                          <p:stCondLst>
                                            <p:cond delay="499"/>
                                          </p:stCondLst>
                                        </p:cTn>
                                        <p:tgtEl>
                                          <p:spTgt spid="3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1"/>
                                        </p:tgtEl>
                                      </p:cBhvr>
                                    </p:animEffect>
                                    <p:set>
                                      <p:cBhvr>
                                        <p:cTn id="42" dur="1" fill="hold">
                                          <p:stCondLst>
                                            <p:cond delay="499"/>
                                          </p:stCondLst>
                                        </p:cTn>
                                        <p:tgtEl>
                                          <p:spTgt spid="4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51"/>
                                        </p:tgtEl>
                                      </p:cBhvr>
                                    </p:animEffect>
                                    <p:set>
                                      <p:cBhvr>
                                        <p:cTn id="52" dur="1" fill="hold">
                                          <p:stCondLst>
                                            <p:cond delay="499"/>
                                          </p:stCondLst>
                                        </p:cTn>
                                        <p:tgtEl>
                                          <p:spTgt spid="5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55"/>
                                        </p:tgtEl>
                                      </p:cBhvr>
                                    </p:animEffect>
                                    <p:set>
                                      <p:cBhvr>
                                        <p:cTn id="62"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Motivation</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501675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Comment Sections on websites were once ubiquitous; now, many have closed. [1]</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Conversations have moved to social media posts. (Facebook, Twitter, Reddit)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Social media posts as comment sources fundamentally fragment the conversation.</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Conversation (and valuable comment information) becomes split between many posts.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While it is usually easy to go from a comment section on social media to the content, it is </a:t>
            </a:r>
            <a:r>
              <a:rPr lang="en-US" sz="2000" dirty="0">
                <a:solidFill>
                  <a:srgbClr val="FFBBAB"/>
                </a:solidFill>
                <a:latin typeface="Amasis MT Pro Light" panose="020B0604020202020204" pitchFamily="18" charset="0"/>
                <a:cs typeface="Aldhabi" panose="01000000000000000000" pitchFamily="2" charset="-78"/>
              </a:rPr>
              <a:t>very hard </a:t>
            </a:r>
            <a:r>
              <a:rPr lang="en-US" sz="2000" dirty="0">
                <a:latin typeface="Amasis MT Pro Light" panose="020B0604020202020204" pitchFamily="18" charset="0"/>
                <a:cs typeface="Aldhabi" panose="01000000000000000000" pitchFamily="2" charset="-78"/>
              </a:rPr>
              <a:t>to go from the content to the many posts on social media.</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There should exist comment sections that are closely coupled to the content.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These comment sections should follow the content wherever it is shared, on any platform.</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Persistent, coupled comments make it more difficult for agendas to silence disempowered voices.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It also makes the useful information often found in comment sections more freely available to all.</a:t>
            </a:r>
          </a:p>
          <a:p>
            <a:endParaRPr lang="en-US" sz="2000" dirty="0">
              <a:latin typeface="Amasis MT Pro Light" panose="020B0604020202020204" pitchFamily="18" charset="0"/>
              <a:cs typeface="Aldhabi" panose="01000000000000000000" pitchFamily="2" charset="-78"/>
            </a:endParaRPr>
          </a:p>
        </p:txBody>
      </p:sp>
      <p:sp>
        <p:nvSpPr>
          <p:cNvPr id="3" name="TextBox 2">
            <a:extLst>
              <a:ext uri="{FF2B5EF4-FFF2-40B4-BE49-F238E27FC236}">
                <a16:creationId xmlns:a16="http://schemas.microsoft.com/office/drawing/2014/main" id="{9F3EED93-97C3-966B-5B37-9D9ED455A5B2}"/>
              </a:ext>
            </a:extLst>
          </p:cNvPr>
          <p:cNvSpPr txBox="1"/>
          <p:nvPr/>
        </p:nvSpPr>
        <p:spPr>
          <a:xfrm>
            <a:off x="749300" y="6381492"/>
            <a:ext cx="2310248" cy="253916"/>
          </a:xfrm>
          <a:prstGeom prst="rect">
            <a:avLst/>
          </a:prstGeom>
          <a:noFill/>
        </p:spPr>
        <p:txBody>
          <a:bodyPr wrap="none" rtlCol="0">
            <a:spAutoFit/>
          </a:bodyPr>
          <a:lstStyle/>
          <a:p>
            <a:r>
              <a:rPr lang="en-US" sz="1050" dirty="0"/>
              <a:t>[1] </a:t>
            </a:r>
            <a:r>
              <a:rPr lang="en-US" sz="1050" dirty="0" err="1"/>
              <a:t>Techdirt</a:t>
            </a:r>
            <a:r>
              <a:rPr lang="en-US" sz="1050" dirty="0"/>
              <a:t> – Killing comment sections</a:t>
            </a:r>
          </a:p>
        </p:txBody>
      </p:sp>
    </p:spTree>
    <p:extLst>
      <p:ext uri="{BB962C8B-B14F-4D97-AF65-F5344CB8AC3E}">
        <p14:creationId xmlns:p14="http://schemas.microsoft.com/office/powerpoint/2010/main" val="3930142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Issue: Moderation</a:t>
            </a:r>
          </a:p>
        </p:txBody>
      </p:sp>
      <p:sp>
        <p:nvSpPr>
          <p:cNvPr id="5" name="TextBox 4">
            <a:extLst>
              <a:ext uri="{FF2B5EF4-FFF2-40B4-BE49-F238E27FC236}">
                <a16:creationId xmlns:a16="http://schemas.microsoft.com/office/drawing/2014/main" id="{7333B89A-710C-4AA8-181D-03E809B5BEEB}"/>
              </a:ext>
            </a:extLst>
          </p:cNvPr>
          <p:cNvSpPr txBox="1"/>
          <p:nvPr/>
        </p:nvSpPr>
        <p:spPr>
          <a:xfrm>
            <a:off x="96982" y="1302329"/>
            <a:ext cx="11790218" cy="577081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Moderation is an issue all comment providers must contend with.</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If we moderate too little, we may facilitate a toxic environment that puts off users and exposes ourselves to liability.</a:t>
            </a:r>
          </a:p>
          <a:p>
            <a:pPr marL="342900" indent="-342900">
              <a:lnSpc>
                <a:spcPct val="15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If we </a:t>
            </a:r>
            <a:r>
              <a:rPr lang="en-US" dirty="0">
                <a:latin typeface="Amasis MT Pro Light" panose="020B0604020202020204" pitchFamily="18" charset="0"/>
                <a:cs typeface="Aldhabi" panose="01000000000000000000" pitchFamily="2" charset="-78"/>
              </a:rPr>
              <a:t>m</a:t>
            </a:r>
            <a:r>
              <a:rPr lang="en-US" sz="1800" dirty="0">
                <a:latin typeface="Amasis MT Pro Light" panose="020B0604020202020204" pitchFamily="18" charset="0"/>
                <a:cs typeface="Aldhabi" panose="01000000000000000000" pitchFamily="2" charset="-78"/>
              </a:rPr>
              <a:t>oderate too much, we may alienate users who value open discourse.</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We tried to navigate this in two ways.</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We have two moderator levels. Global Moderators may take actions on all comments hosted by our platform and can assign Domain Moderators.</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Domain Moderators can remove comments posted only within a particular domain and can ban users from posting on that domain.</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A record of every moderation action taken is recorded in our database so that it can be reviewed and abuses can be identified.</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Additionally, not all toxic comments must be removed. Moderators may “hide” comments, so that they are hidden to guest viewers and members who don’t consciously opt-in to seeing toxic content.</a:t>
            </a:r>
          </a:p>
          <a:p>
            <a:pPr marL="342900" indent="-342900">
              <a:lnSpc>
                <a:spcPct val="150000"/>
              </a:lnSpc>
              <a:buFont typeface="Arial" panose="020B0604020202020204" pitchFamily="34" charset="0"/>
              <a:buChar char="•"/>
            </a:pPr>
            <a:endParaRPr lang="en-US" sz="1800" dirty="0">
              <a:latin typeface="Amasis MT Pro Light" panose="020B0604020202020204" pitchFamily="18" charset="0"/>
              <a:cs typeface="Aldhabi" panose="01000000000000000000" pitchFamily="2" charset="-78"/>
            </a:endParaRPr>
          </a:p>
          <a:p>
            <a:endParaRPr lang="en-US" sz="18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861687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Issue: Moderation</a:t>
            </a:r>
          </a:p>
        </p:txBody>
      </p:sp>
      <p:sp>
        <p:nvSpPr>
          <p:cNvPr id="5" name="TextBox 4">
            <a:extLst>
              <a:ext uri="{FF2B5EF4-FFF2-40B4-BE49-F238E27FC236}">
                <a16:creationId xmlns:a16="http://schemas.microsoft.com/office/drawing/2014/main" id="{7333B89A-710C-4AA8-181D-03E809B5BEEB}"/>
              </a:ext>
            </a:extLst>
          </p:cNvPr>
          <p:cNvSpPr txBox="1"/>
          <p:nvPr/>
        </p:nvSpPr>
        <p:spPr>
          <a:xfrm>
            <a:off x="471054" y="1302329"/>
            <a:ext cx="11540836" cy="4994957"/>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Ultimately, we need to understand our target market to craft the right moderation policy.</a:t>
            </a:r>
          </a:p>
          <a:p>
            <a:pPr marL="342900" indent="-342900">
              <a:lnSpc>
                <a:spcPct val="20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If we are targeting users who feel alienated by current platforms, we may need a looser moderation policy.</a:t>
            </a:r>
          </a:p>
          <a:p>
            <a:pPr marL="342900" indent="-342900">
              <a:lnSpc>
                <a:spcPct val="20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If we are targeting international users, we must be conscious of speech laws in other countries.</a:t>
            </a:r>
          </a:p>
          <a:p>
            <a:pPr marL="342900" indent="-342900">
              <a:lnSpc>
                <a:spcPct val="20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Before the full launch, </a:t>
            </a:r>
            <a:r>
              <a:rPr lang="en-US" dirty="0">
                <a:latin typeface="Amasis MT Pro Light" panose="020B0604020202020204" pitchFamily="18" charset="0"/>
                <a:cs typeface="Aldhabi" panose="01000000000000000000" pitchFamily="2" charset="-78"/>
              </a:rPr>
              <a:t>legal consultation and a solid business plan must inform our content policy.</a:t>
            </a:r>
          </a:p>
          <a:p>
            <a:pPr marL="342900" indent="-342900">
              <a:lnSpc>
                <a:spcPct val="20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Our general notion is that we should have less moderation for content of public interest, such as government pages and news stories, and more moderation for private content, such as personal webpages.</a:t>
            </a:r>
          </a:p>
          <a:p>
            <a:pPr marL="342900" indent="-342900">
              <a:lnSpc>
                <a:spcPct val="20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Moderation is a difficult and nuanced issue that we have not solved.</a:t>
            </a:r>
          </a:p>
          <a:p>
            <a:pPr marL="342900" indent="-342900">
              <a:lnSpc>
                <a:spcPct val="20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But we have programmed some of the tools we can use to address it.</a:t>
            </a:r>
            <a:endParaRPr lang="en-US" sz="1800" dirty="0">
              <a:latin typeface="Amasis MT Pro Light" panose="020B0604020202020204" pitchFamily="18" charset="0"/>
              <a:cs typeface="Aldhabi" panose="01000000000000000000" pitchFamily="2" charset="-78"/>
            </a:endParaRPr>
          </a:p>
          <a:p>
            <a:pPr>
              <a:lnSpc>
                <a:spcPct val="200000"/>
              </a:lnSpc>
            </a:pPr>
            <a:endParaRPr lang="en-US" sz="18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694711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901</TotalTime>
  <Words>3202</Words>
  <Application>Microsoft Office PowerPoint</Application>
  <PresentationFormat>Widescreen</PresentationFormat>
  <Paragraphs>250</Paragraphs>
  <Slides>51</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0" baseType="lpstr">
      <vt:lpstr>Aldhabi</vt:lpstr>
      <vt:lpstr>Amasis MT Pro Light</vt:lpstr>
      <vt:lpstr>Arial</vt:lpstr>
      <vt:lpstr>Calibri</vt:lpstr>
      <vt:lpstr>Calibri Light</vt:lpstr>
      <vt:lpstr>Fira Code</vt:lpstr>
      <vt:lpstr>Times New Roman</vt:lpstr>
      <vt:lpstr>Office Theme</vt:lpstr>
      <vt:lpstr>Worksheet</vt:lpstr>
      <vt:lpstr>Comment Anywhere </vt:lpstr>
      <vt:lpstr>Project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Supplemental Slides: Detailed Implementation</vt:lpstr>
      <vt:lpstr>System Overview: Back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Miller</dc:creator>
  <cp:lastModifiedBy>Karl</cp:lastModifiedBy>
  <cp:revision>269</cp:revision>
  <dcterms:created xsi:type="dcterms:W3CDTF">2023-01-27T21:28:01Z</dcterms:created>
  <dcterms:modified xsi:type="dcterms:W3CDTF">2023-04-24T15:34:07Z</dcterms:modified>
</cp:coreProperties>
</file>